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
  </p:notesMasterIdLst>
  <p:sldIdLst>
    <p:sldId id="257" r:id="rId5"/>
  </p:sldIdLst>
  <p:sldSz cx="10693400" cy="15125700"/>
  <p:notesSz cx="10693400" cy="15125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4F44"/>
    <a:srgbClr val="ED6E4F"/>
    <a:srgbClr val="E8B463"/>
    <a:srgbClr val="00B2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353DA6-D726-4763-A2B3-F0F50499D97B}" v="9" dt="2025-09-10T10:27:03.549"/>
    <p1510:client id="{6BA84D83-297B-F38F-25C5-2EBDBE1FD36E}" v="352" dt="2025-09-10T12:13:40.460"/>
    <p1510:client id="{6DB2E067-3A7C-463C-97BB-0A80173D0AA1}" v="92" dt="2025-09-10T12:12:14.017"/>
    <p1510:client id="{CD2DD2A0-EA35-FD8E-074E-3CCA27A5CD63}" v="6" dt="2025-09-10T12:05:46.79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0" d="100"/>
          <a:sy n="80" d="100"/>
        </p:scale>
        <p:origin x="1434" y="-1410"/>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7588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758825"/>
          </a:xfrm>
          <a:prstGeom prst="rect">
            <a:avLst/>
          </a:prstGeom>
        </p:spPr>
        <p:txBody>
          <a:bodyPr vert="horz" lIns="91440" tIns="45720" rIns="91440" bIns="45720" rtlCol="0"/>
          <a:lstStyle>
            <a:lvl1pPr algn="r">
              <a:defRPr sz="1200"/>
            </a:lvl1pPr>
          </a:lstStyle>
          <a:p>
            <a:fld id="{C8DE19AD-903A-4B5D-8E58-6FA92ABA2126}" type="datetimeFigureOut">
              <a:rPr lang="en-GB" smtClean="0"/>
              <a:t>26/09/2025</a:t>
            </a:fld>
            <a:endParaRPr lang="en-GB"/>
          </a:p>
        </p:txBody>
      </p:sp>
      <p:sp>
        <p:nvSpPr>
          <p:cNvPr id="4" name="Slide Image Placeholder 3"/>
          <p:cNvSpPr>
            <a:spLocks noGrp="1" noRot="1" noChangeAspect="1"/>
          </p:cNvSpPr>
          <p:nvPr>
            <p:ph type="sldImg" idx="2"/>
          </p:nvPr>
        </p:nvSpPr>
        <p:spPr>
          <a:xfrm>
            <a:off x="3541713" y="1890713"/>
            <a:ext cx="3609975" cy="51054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7278688"/>
            <a:ext cx="8553450" cy="59563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4366875"/>
            <a:ext cx="4633913" cy="758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14366875"/>
            <a:ext cx="4632325" cy="758825"/>
          </a:xfrm>
          <a:prstGeom prst="rect">
            <a:avLst/>
          </a:prstGeom>
        </p:spPr>
        <p:txBody>
          <a:bodyPr vert="horz" lIns="91440" tIns="45720" rIns="91440" bIns="45720" rtlCol="0" anchor="b"/>
          <a:lstStyle>
            <a:lvl1pPr algn="r">
              <a:defRPr sz="1200"/>
            </a:lvl1pPr>
          </a:lstStyle>
          <a:p>
            <a:fld id="{6C1D2A25-A6FE-45A5-AB19-EA0EFA478C5F}" type="slidenum">
              <a:rPr lang="en-GB" smtClean="0"/>
              <a:t>‹#›</a:t>
            </a:fld>
            <a:endParaRPr lang="en-GB"/>
          </a:p>
        </p:txBody>
      </p:sp>
    </p:spTree>
    <p:extLst>
      <p:ext uri="{BB962C8B-B14F-4D97-AF65-F5344CB8AC3E}">
        <p14:creationId xmlns:p14="http://schemas.microsoft.com/office/powerpoint/2010/main" val="3919575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609600"/>
          </a:xfrm>
          <a:prstGeom prst="rect">
            <a:avLst/>
          </a:prstGeom>
        </p:spPr>
        <p:txBody>
          <a:bodyPr vert="horz" wrap="square" lIns="0" tIns="43180" rIns="0" bIns="0" rtlCol="0">
            <a:spAutoFit/>
          </a:bodyPr>
          <a:lstStyle/>
          <a:p>
            <a:pPr marL="12700" marR="5080">
              <a:lnSpc>
                <a:spcPts val="2200"/>
              </a:lnSpc>
              <a:spcBef>
                <a:spcPts val="340"/>
              </a:spcBef>
            </a:pPr>
            <a:r>
              <a:rPr sz="2000" b="1" spc="-5">
                <a:solidFill>
                  <a:srgbClr val="00B2C6"/>
                </a:solidFill>
                <a:latin typeface="Lato"/>
                <a:cs typeface="Lato"/>
              </a:rPr>
              <a:t>Inspiring and preparing</a:t>
            </a:r>
            <a:r>
              <a:rPr sz="2000" b="1" spc="-75">
                <a:solidFill>
                  <a:srgbClr val="00B2C6"/>
                </a:solidFill>
                <a:latin typeface="Lato"/>
                <a:cs typeface="Lato"/>
              </a:rPr>
              <a:t> </a:t>
            </a:r>
            <a:r>
              <a:rPr sz="2000" b="1" spc="-15">
                <a:solidFill>
                  <a:srgbClr val="00B2C6"/>
                </a:solidFill>
                <a:latin typeface="Lato"/>
                <a:cs typeface="Lato"/>
              </a:rPr>
              <a:t>young  </a:t>
            </a:r>
            <a:r>
              <a:rPr sz="2000" b="1">
                <a:solidFill>
                  <a:srgbClr val="00B2C6"/>
                </a:solidFill>
                <a:latin typeface="Lato"/>
                <a:cs typeface="Lato"/>
              </a:rPr>
              <a:t>people </a:t>
            </a:r>
            <a:r>
              <a:rPr sz="2000" b="1" spc="-10">
                <a:solidFill>
                  <a:srgbClr val="00B2C6"/>
                </a:solidFill>
                <a:latin typeface="Lato"/>
                <a:cs typeface="Lato"/>
              </a:rPr>
              <a:t>for </a:t>
            </a:r>
            <a:r>
              <a:rPr sz="2000" b="1">
                <a:solidFill>
                  <a:srgbClr val="00B2C6"/>
                </a:solidFill>
                <a:latin typeface="Lato"/>
                <a:cs typeface="Lato"/>
              </a:rPr>
              <a:t>the </a:t>
            </a:r>
            <a:r>
              <a:rPr sz="2000" b="1" spc="-10">
                <a:solidFill>
                  <a:srgbClr val="00B2C6"/>
                </a:solidFill>
                <a:latin typeface="Lato"/>
                <a:cs typeface="Lato"/>
              </a:rPr>
              <a:t>world </a:t>
            </a:r>
            <a:r>
              <a:rPr sz="2000" b="1" spc="-15">
                <a:solidFill>
                  <a:srgbClr val="00B2C6"/>
                </a:solidFill>
                <a:latin typeface="Lato"/>
                <a:cs typeface="Lato"/>
              </a:rPr>
              <a:t>of</a:t>
            </a:r>
            <a:r>
              <a:rPr sz="2000" b="1" spc="-215">
                <a:solidFill>
                  <a:srgbClr val="00B2C6"/>
                </a:solidFill>
                <a:latin typeface="Lato"/>
                <a:cs typeface="Lato"/>
              </a:rPr>
              <a:t> </a:t>
            </a:r>
            <a:r>
              <a:rPr sz="2000" b="1" spc="-10">
                <a:solidFill>
                  <a:srgbClr val="00B2C6"/>
                </a:solidFill>
                <a:latin typeface="Lato"/>
                <a:cs typeface="Lato"/>
              </a:rPr>
              <a:t>work.</a:t>
            </a:r>
            <a:endParaRPr sz="2000">
              <a:solidFill>
                <a:srgbClr val="00B2C6"/>
              </a:solidFill>
              <a:latin typeface="Lato"/>
              <a:cs typeface="Lato"/>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351378"/>
          </a:xfrm>
          <a:prstGeom prst="rect">
            <a:avLst/>
          </a:prstGeom>
        </p:spPr>
        <p:txBody>
          <a:bodyPr vert="horz" wrap="square" lIns="0" tIns="134620" rIns="0" bIns="0" rtlCol="0">
            <a:spAutoFit/>
          </a:bodyPr>
          <a:lstStyle/>
          <a:p>
            <a:pPr marL="12700" algn="just">
              <a:lnSpc>
                <a:spcPct val="100000"/>
              </a:lnSpc>
              <a:spcBef>
                <a:spcPts val="1060"/>
              </a:spcBef>
            </a:pPr>
            <a:r>
              <a:rPr sz="1400" b="1" spc="-5">
                <a:solidFill>
                  <a:srgbClr val="ED6E4F"/>
                </a:solidFill>
                <a:latin typeface="Lato"/>
                <a:cs typeface="Lato"/>
              </a:rPr>
              <a:t>Vision</a:t>
            </a:r>
            <a:r>
              <a:rPr sz="1400" b="1" spc="-10">
                <a:solidFill>
                  <a:srgbClr val="ED6E4F"/>
                </a:solidFill>
                <a:latin typeface="Lato"/>
                <a:cs typeface="Lato"/>
              </a:rPr>
              <a:t> Statement</a:t>
            </a:r>
            <a:endParaRPr sz="1400">
              <a:solidFill>
                <a:srgbClr val="ED6E4F"/>
              </a:solidFill>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330200"/>
          </a:xfrm>
          <a:prstGeom prst="rect">
            <a:avLst/>
          </a:prstGeom>
        </p:spPr>
        <p:txBody>
          <a:bodyPr vert="horz" wrap="square" lIns="0" tIns="12700" rIns="0" bIns="0" rtlCol="0">
            <a:spAutoFit/>
          </a:bodyPr>
          <a:lstStyle/>
          <a:p>
            <a:pPr marL="270510">
              <a:lnSpc>
                <a:spcPct val="100000"/>
              </a:lnSpc>
              <a:spcBef>
                <a:spcPts val="100"/>
              </a:spcBef>
            </a:pPr>
            <a:r>
              <a:rPr sz="2000" b="1" spc="-25">
                <a:solidFill>
                  <a:srgbClr val="FFFFFF"/>
                </a:solidFill>
                <a:latin typeface="Lato"/>
                <a:cs typeface="Lato"/>
              </a:rPr>
              <a:t>Key </a:t>
            </a:r>
            <a:r>
              <a:rPr sz="2000" b="1">
                <a:solidFill>
                  <a:srgbClr val="FFFFFF"/>
                </a:solidFill>
                <a:latin typeface="Lato"/>
                <a:cs typeface="Lato"/>
              </a:rPr>
              <a:t>Events </a:t>
            </a:r>
            <a:r>
              <a:rPr sz="2000" b="1" spc="10">
                <a:solidFill>
                  <a:srgbClr val="FFFFFF"/>
                </a:solidFill>
                <a:latin typeface="Lato"/>
                <a:cs typeface="Lato"/>
              </a:rPr>
              <a:t>and</a:t>
            </a:r>
            <a:r>
              <a:rPr sz="2000" b="1" spc="75">
                <a:solidFill>
                  <a:srgbClr val="FFFFFF"/>
                </a:solidFill>
                <a:latin typeface="Lato"/>
                <a:cs typeface="Lato"/>
              </a:rPr>
              <a:t> </a:t>
            </a:r>
            <a:r>
              <a:rPr sz="2000" b="1" spc="15">
                <a:solidFill>
                  <a:srgbClr val="FFFFFF"/>
                </a:solidFill>
                <a:latin typeface="Lato"/>
                <a:cs typeface="Lato"/>
              </a:rPr>
              <a:t>Experiences</a:t>
            </a:r>
            <a:endParaRPr sz="200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330200"/>
          </a:xfrm>
          <a:prstGeom prst="rect">
            <a:avLst/>
          </a:prstGeom>
        </p:spPr>
        <p:txBody>
          <a:bodyPr vert="horz" wrap="square" lIns="0" tIns="12700" rIns="0" bIns="0" rtlCol="0">
            <a:spAutoFit/>
          </a:bodyPr>
          <a:lstStyle/>
          <a:p>
            <a:pPr marL="457200">
              <a:lnSpc>
                <a:spcPct val="100000"/>
              </a:lnSpc>
              <a:spcBef>
                <a:spcPts val="100"/>
              </a:spcBef>
            </a:pPr>
            <a:r>
              <a:rPr sz="2000" b="1" spc="10">
                <a:solidFill>
                  <a:srgbClr val="FFFFFF"/>
                </a:solidFill>
                <a:latin typeface="Lato"/>
                <a:cs typeface="Lato"/>
              </a:rPr>
              <a:t>Milestones and Learning</a:t>
            </a:r>
            <a:r>
              <a:rPr sz="2000" b="1" spc="85">
                <a:solidFill>
                  <a:srgbClr val="FFFFFF"/>
                </a:solidFill>
                <a:latin typeface="Lato"/>
                <a:cs typeface="Lato"/>
              </a:rPr>
              <a:t> </a:t>
            </a:r>
            <a:r>
              <a:rPr sz="2000" b="1" spc="10">
                <a:solidFill>
                  <a:srgbClr val="FFFFFF"/>
                </a:solidFill>
                <a:latin typeface="Lato"/>
                <a:cs typeface="Lato"/>
              </a:rPr>
              <a:t>Outcomes</a:t>
            </a:r>
            <a:endParaRPr sz="200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926279"/>
          </a:xfrm>
          <a:prstGeom prst="rect">
            <a:avLst/>
          </a:prstGeom>
        </p:spPr>
        <p:txBody>
          <a:bodyPr vert="horz" wrap="square" lIns="0" tIns="12700" rIns="0" bIns="0" rtlCol="0">
            <a:spAutoFit/>
          </a:bodyPr>
          <a:lstStyle/>
          <a:p>
            <a:pPr marL="12700">
              <a:lnSpc>
                <a:spcPct val="100000"/>
              </a:lnSpc>
              <a:spcBef>
                <a:spcPts val="100"/>
              </a:spcBef>
            </a:pPr>
            <a:r>
              <a:rPr sz="1400" b="1" spc="-5">
                <a:solidFill>
                  <a:srgbClr val="ED6E4F"/>
                </a:solidFill>
                <a:latin typeface="Lato"/>
                <a:cs typeface="Lato"/>
              </a:rPr>
              <a:t>Contact:</a:t>
            </a:r>
            <a:endParaRPr sz="1400">
              <a:solidFill>
                <a:srgbClr val="ED6E4F"/>
              </a:solidFill>
              <a:latin typeface="Lato"/>
              <a:cs typeface="Lato"/>
            </a:endParaRPr>
          </a:p>
          <a:p>
            <a:pPr marL="12700" marR="5080">
              <a:lnSpc>
                <a:spcPct val="174700"/>
              </a:lnSpc>
            </a:pPr>
            <a:r>
              <a:rPr sz="1400" b="1" spc="-10">
                <a:solidFill>
                  <a:srgbClr val="ED6E4F"/>
                </a:solidFill>
                <a:latin typeface="Lato"/>
                <a:cs typeface="Lato"/>
              </a:rPr>
              <a:t>Email:  </a:t>
            </a:r>
            <a:r>
              <a:rPr sz="1400" b="1" spc="-170">
                <a:solidFill>
                  <a:srgbClr val="ED6E4F"/>
                </a:solidFill>
                <a:latin typeface="Lato"/>
                <a:cs typeface="Lato"/>
              </a:rPr>
              <a:t>T</a:t>
            </a:r>
            <a:r>
              <a:rPr sz="1400" b="1">
                <a:solidFill>
                  <a:srgbClr val="ED6E4F"/>
                </a:solidFill>
                <a:latin typeface="Lato"/>
                <a:cs typeface="Lato"/>
              </a:rPr>
              <a:t>elephone:</a:t>
            </a:r>
            <a:endParaRPr sz="1400">
              <a:solidFill>
                <a:srgbClr val="ED6E4F"/>
              </a:solidFill>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483465"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1" name="Text Placeholder 39">
            <a:extLst>
              <a:ext uri="{FF2B5EF4-FFF2-40B4-BE49-F238E27FC236}">
                <a16:creationId xmlns:a16="http://schemas.microsoft.com/office/drawing/2014/main" id="{B7975CAF-E46F-2146-A09B-05E42AB59657}"/>
              </a:ext>
            </a:extLst>
          </p:cNvPr>
          <p:cNvSpPr>
            <a:spLocks noGrp="1"/>
          </p:cNvSpPr>
          <p:nvPr>
            <p:ph type="body" sz="quarter" idx="11"/>
          </p:nvPr>
        </p:nvSpPr>
        <p:spPr>
          <a:xfrm>
            <a:off x="489865"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2" name="Text Placeholder 39">
            <a:extLst>
              <a:ext uri="{FF2B5EF4-FFF2-40B4-BE49-F238E27FC236}">
                <a16:creationId xmlns:a16="http://schemas.microsoft.com/office/drawing/2014/main" id="{D331935A-F3D2-7945-B4D2-75DD628133E3}"/>
              </a:ext>
            </a:extLst>
          </p:cNvPr>
          <p:cNvSpPr>
            <a:spLocks noGrp="1"/>
          </p:cNvSpPr>
          <p:nvPr>
            <p:ph type="body" sz="quarter" idx="12"/>
          </p:nvPr>
        </p:nvSpPr>
        <p:spPr>
          <a:xfrm>
            <a:off x="483465"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3" name="Text Placeholder 39">
            <a:extLst>
              <a:ext uri="{FF2B5EF4-FFF2-40B4-BE49-F238E27FC236}">
                <a16:creationId xmlns:a16="http://schemas.microsoft.com/office/drawing/2014/main" id="{14484511-6E0E-AE46-89B7-307003976A26}"/>
              </a:ext>
            </a:extLst>
          </p:cNvPr>
          <p:cNvSpPr>
            <a:spLocks noGrp="1"/>
          </p:cNvSpPr>
          <p:nvPr>
            <p:ph type="body" sz="quarter" idx="13"/>
          </p:nvPr>
        </p:nvSpPr>
        <p:spPr>
          <a:xfrm>
            <a:off x="489865"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4" name="Text Placeholder 39">
            <a:extLst>
              <a:ext uri="{FF2B5EF4-FFF2-40B4-BE49-F238E27FC236}">
                <a16:creationId xmlns:a16="http://schemas.microsoft.com/office/drawing/2014/main" id="{DA8DF7AD-C705-1144-8217-65167262D292}"/>
              </a:ext>
            </a:extLst>
          </p:cNvPr>
          <p:cNvSpPr>
            <a:spLocks noGrp="1"/>
          </p:cNvSpPr>
          <p:nvPr>
            <p:ph type="body" sz="quarter" idx="14"/>
          </p:nvPr>
        </p:nvSpPr>
        <p:spPr>
          <a:xfrm>
            <a:off x="483465"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5" name="Text Placeholder 39">
            <a:extLst>
              <a:ext uri="{FF2B5EF4-FFF2-40B4-BE49-F238E27FC236}">
                <a16:creationId xmlns:a16="http://schemas.microsoft.com/office/drawing/2014/main" id="{CAADAC6D-1E17-A047-ADAE-F1F33CE132B4}"/>
              </a:ext>
            </a:extLst>
          </p:cNvPr>
          <p:cNvSpPr>
            <a:spLocks noGrp="1"/>
          </p:cNvSpPr>
          <p:nvPr>
            <p:ph type="body" sz="quarter" idx="15"/>
          </p:nvPr>
        </p:nvSpPr>
        <p:spPr>
          <a:xfrm>
            <a:off x="7154178"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6" name="Text Placeholder 39">
            <a:extLst>
              <a:ext uri="{FF2B5EF4-FFF2-40B4-BE49-F238E27FC236}">
                <a16:creationId xmlns:a16="http://schemas.microsoft.com/office/drawing/2014/main" id="{0E72D035-513B-B24A-B68A-A16D6D296132}"/>
              </a:ext>
            </a:extLst>
          </p:cNvPr>
          <p:cNvSpPr>
            <a:spLocks noGrp="1"/>
          </p:cNvSpPr>
          <p:nvPr>
            <p:ph type="body" sz="quarter" idx="16"/>
          </p:nvPr>
        </p:nvSpPr>
        <p:spPr>
          <a:xfrm>
            <a:off x="7160578"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7" name="Text Placeholder 39">
            <a:extLst>
              <a:ext uri="{FF2B5EF4-FFF2-40B4-BE49-F238E27FC236}">
                <a16:creationId xmlns:a16="http://schemas.microsoft.com/office/drawing/2014/main" id="{D471BDEE-01BC-BB4F-B8C8-175B4A3AA4F8}"/>
              </a:ext>
            </a:extLst>
          </p:cNvPr>
          <p:cNvSpPr>
            <a:spLocks noGrp="1"/>
          </p:cNvSpPr>
          <p:nvPr>
            <p:ph type="body" sz="quarter" idx="17"/>
          </p:nvPr>
        </p:nvSpPr>
        <p:spPr>
          <a:xfrm>
            <a:off x="7154178"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8" name="Text Placeholder 39">
            <a:extLst>
              <a:ext uri="{FF2B5EF4-FFF2-40B4-BE49-F238E27FC236}">
                <a16:creationId xmlns:a16="http://schemas.microsoft.com/office/drawing/2014/main" id="{807A3845-F846-9B49-9B9A-565E03FE9911}"/>
              </a:ext>
            </a:extLst>
          </p:cNvPr>
          <p:cNvSpPr>
            <a:spLocks noGrp="1"/>
          </p:cNvSpPr>
          <p:nvPr>
            <p:ph type="body" sz="quarter" idx="18"/>
          </p:nvPr>
        </p:nvSpPr>
        <p:spPr>
          <a:xfrm>
            <a:off x="7160578"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9" name="Text Placeholder 39">
            <a:extLst>
              <a:ext uri="{FF2B5EF4-FFF2-40B4-BE49-F238E27FC236}">
                <a16:creationId xmlns:a16="http://schemas.microsoft.com/office/drawing/2014/main" id="{5F853164-F295-D248-9FA5-D775C8EBFF1F}"/>
              </a:ext>
            </a:extLst>
          </p:cNvPr>
          <p:cNvSpPr>
            <a:spLocks noGrp="1"/>
          </p:cNvSpPr>
          <p:nvPr>
            <p:ph type="body" sz="quarter" idx="19"/>
          </p:nvPr>
        </p:nvSpPr>
        <p:spPr>
          <a:xfrm>
            <a:off x="7154178"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a:t>Click to edit Master text</a:t>
            </a:r>
          </a:p>
        </p:txBody>
      </p:sp>
      <p:pic>
        <p:nvPicPr>
          <p:cNvPr id="60" name="Picture 59" descr="A picture containing lined, row, lot, couple&#10;&#10;Description automatically generated">
            <a:extLst>
              <a:ext uri="{FF2B5EF4-FFF2-40B4-BE49-F238E27FC236}">
                <a16:creationId xmlns:a16="http://schemas.microsoft.com/office/drawing/2014/main" id="{FBA999AD-8183-284D-A7F1-E764B4FBBD7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960" t="14782" r="-960" b="22053"/>
          <a:stretch/>
        </p:blipFill>
        <p:spPr>
          <a:xfrm>
            <a:off x="2914859" y="1494586"/>
            <a:ext cx="4489241" cy="13631114"/>
          </a:xfrm>
          <a:prstGeom prst="rect">
            <a:avLst/>
          </a:prstGeom>
        </p:spPr>
      </p:pic>
      <p:pic>
        <p:nvPicPr>
          <p:cNvPr id="3" name="Picture 2" descr="Logo&#10;&#10;Description automatically generated">
            <a:extLst>
              <a:ext uri="{FF2B5EF4-FFF2-40B4-BE49-F238E27FC236}">
                <a16:creationId xmlns:a16="http://schemas.microsoft.com/office/drawing/2014/main" id="{93692543-D975-2941-5E96-CDABC1C05E6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40758" y="445815"/>
            <a:ext cx="2984111" cy="641444"/>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3735" y="3064891"/>
            <a:ext cx="6579870" cy="414020"/>
          </a:xfrm>
          <a:custGeom>
            <a:avLst/>
            <a:gdLst/>
            <a:ahLst/>
            <a:cxnLst/>
            <a:rect l="l" t="t" r="r" b="b"/>
            <a:pathLst>
              <a:path w="6579870" h="414020">
                <a:moveTo>
                  <a:pt x="0" y="413994"/>
                </a:moveTo>
                <a:lnTo>
                  <a:pt x="6579501" y="413994"/>
                </a:lnTo>
                <a:lnTo>
                  <a:pt x="6579501" y="0"/>
                </a:lnTo>
                <a:lnTo>
                  <a:pt x="0" y="0"/>
                </a:lnTo>
                <a:lnTo>
                  <a:pt x="0" y="413994"/>
                </a:lnTo>
                <a:close/>
              </a:path>
            </a:pathLst>
          </a:custGeom>
          <a:solidFill>
            <a:srgbClr val="ED6E4F"/>
          </a:solidFill>
        </p:spPr>
        <p:txBody>
          <a:bodyPr wrap="square" lIns="0" tIns="0" rIns="0" bIns="0" rtlCol="0"/>
          <a:lstStyle/>
          <a:p>
            <a:endParaRPr/>
          </a:p>
        </p:txBody>
      </p:sp>
      <p:sp>
        <p:nvSpPr>
          <p:cNvPr id="17" name="bk object 17"/>
          <p:cNvSpPr/>
          <p:nvPr/>
        </p:nvSpPr>
        <p:spPr>
          <a:xfrm>
            <a:off x="6743827" y="3077985"/>
            <a:ext cx="3948429" cy="414020"/>
          </a:xfrm>
          <a:custGeom>
            <a:avLst/>
            <a:gdLst/>
            <a:ahLst/>
            <a:cxnLst/>
            <a:rect l="l" t="t" r="r" b="b"/>
            <a:pathLst>
              <a:path w="3948429" h="414020">
                <a:moveTo>
                  <a:pt x="0" y="413994"/>
                </a:moveTo>
                <a:lnTo>
                  <a:pt x="3948176" y="413994"/>
                </a:lnTo>
                <a:lnTo>
                  <a:pt x="3948176" y="0"/>
                </a:lnTo>
                <a:lnTo>
                  <a:pt x="0" y="0"/>
                </a:lnTo>
                <a:lnTo>
                  <a:pt x="0" y="413994"/>
                </a:lnTo>
                <a:close/>
              </a:path>
            </a:pathLst>
          </a:custGeom>
          <a:solidFill>
            <a:srgbClr val="E8B463"/>
          </a:solidFill>
        </p:spPr>
        <p:txBody>
          <a:bodyPr wrap="square" lIns="0" tIns="0" rIns="0" bIns="0" rtlCol="0"/>
          <a:lstStyle/>
          <a:p>
            <a:endParaRPr>
              <a:solidFill>
                <a:srgbClr val="E8B463"/>
              </a:solidFill>
            </a:endParaRPr>
          </a:p>
        </p:txBody>
      </p:sp>
      <p:sp>
        <p:nvSpPr>
          <p:cNvPr id="18" name="bk object 18"/>
          <p:cNvSpPr/>
          <p:nvPr/>
        </p:nvSpPr>
        <p:spPr>
          <a:xfrm>
            <a:off x="0" y="1511986"/>
            <a:ext cx="10692130" cy="1566545"/>
          </a:xfrm>
          <a:custGeom>
            <a:avLst/>
            <a:gdLst/>
            <a:ahLst/>
            <a:cxnLst/>
            <a:rect l="l" t="t" r="r" b="b"/>
            <a:pathLst>
              <a:path w="10692130" h="1566545">
                <a:moveTo>
                  <a:pt x="0" y="1565998"/>
                </a:moveTo>
                <a:lnTo>
                  <a:pt x="10692003" y="1565998"/>
                </a:lnTo>
                <a:lnTo>
                  <a:pt x="10692003" y="0"/>
                </a:lnTo>
                <a:lnTo>
                  <a:pt x="0" y="0"/>
                </a:lnTo>
                <a:lnTo>
                  <a:pt x="0" y="1565998"/>
                </a:lnTo>
                <a:close/>
              </a:path>
            </a:pathLst>
          </a:custGeom>
          <a:solidFill>
            <a:srgbClr val="ED6E4F">
              <a:alpha val="29804"/>
            </a:srgbClr>
          </a:solidFill>
        </p:spPr>
        <p:txBody>
          <a:bodyPr wrap="square" lIns="0" tIns="0" rIns="0" bIns="0" rtlCol="0"/>
          <a:lstStyle/>
          <a:p>
            <a:endParaRPr/>
          </a:p>
        </p:txBody>
      </p:sp>
      <p:sp>
        <p:nvSpPr>
          <p:cNvPr id="2" name="Holder 2"/>
          <p:cNvSpPr>
            <a:spLocks noGrp="1"/>
          </p:cNvSpPr>
          <p:nvPr>
            <p:ph type="title"/>
          </p:nvPr>
        </p:nvSpPr>
        <p:spPr>
          <a:xfrm>
            <a:off x="534670" y="605028"/>
            <a:ext cx="9624060" cy="2420112"/>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534670" y="3478911"/>
            <a:ext cx="9624060" cy="998296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14066901"/>
            <a:ext cx="3421888" cy="75628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14066901"/>
            <a:ext cx="2459482" cy="75628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9/26/2025</a:t>
            </a:fld>
            <a:endParaRPr lang="en-US"/>
          </a:p>
        </p:txBody>
      </p:sp>
      <p:sp>
        <p:nvSpPr>
          <p:cNvPr id="6" name="Holder 6"/>
          <p:cNvSpPr>
            <a:spLocks noGrp="1"/>
          </p:cNvSpPr>
          <p:nvPr>
            <p:ph type="sldNum" sz="quarter" idx="7"/>
          </p:nvPr>
        </p:nvSpPr>
        <p:spPr>
          <a:xfrm>
            <a:off x="7699248" y="14066901"/>
            <a:ext cx="2459482" cy="75628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21D9501-697D-BC4E-97F5-2D01A5415A43}"/>
              </a:ext>
            </a:extLst>
          </p:cNvPr>
          <p:cNvSpPr>
            <a:spLocks noGrp="1"/>
          </p:cNvSpPr>
          <p:nvPr>
            <p:ph type="body" sz="quarter" idx="10"/>
          </p:nvPr>
        </p:nvSpPr>
        <p:spPr>
          <a:xfrm>
            <a:off x="559027" y="4100061"/>
            <a:ext cx="3105150" cy="1231106"/>
          </a:xfrm>
        </p:spPr>
        <p:txBody>
          <a:bodyPr/>
          <a:lstStyle/>
          <a:p>
            <a:pPr algn="ctr"/>
            <a:r>
              <a:rPr lang="en-US">
                <a:latin typeface="Arial" panose="020B0604020202020204" pitchFamily="34" charset="0"/>
                <a:cs typeface="Arial" panose="020B0604020202020204" pitchFamily="34" charset="0"/>
              </a:rPr>
              <a:t>Embedding employability skills, positive employer relationships through all the curriculum areas to ensure a positive experience for all students. Students learn about different roles within hospitality and catering businesses. </a:t>
            </a:r>
          </a:p>
          <a:p>
            <a:pPr algn="ctr"/>
            <a:r>
              <a:rPr lang="en-US">
                <a:latin typeface="Arial" panose="020B0604020202020204" pitchFamily="34" charset="0"/>
                <a:cs typeface="Arial" panose="020B0604020202020204" pitchFamily="34" charset="0"/>
              </a:rPr>
              <a:t>Students complete Careers Related Learning based on the six learning areas in the Careers Development Institution Framework. </a:t>
            </a:r>
          </a:p>
        </p:txBody>
      </p:sp>
      <p:sp>
        <p:nvSpPr>
          <p:cNvPr id="3" name="Text Placeholder 2">
            <a:extLst>
              <a:ext uri="{FF2B5EF4-FFF2-40B4-BE49-F238E27FC236}">
                <a16:creationId xmlns:a16="http://schemas.microsoft.com/office/drawing/2014/main" id="{090864CE-0CA9-634B-A363-AAF8C8DAFE29}"/>
              </a:ext>
            </a:extLst>
          </p:cNvPr>
          <p:cNvSpPr>
            <a:spLocks noGrp="1"/>
          </p:cNvSpPr>
          <p:nvPr>
            <p:ph type="body" sz="quarter" idx="11"/>
          </p:nvPr>
        </p:nvSpPr>
        <p:spPr>
          <a:xfrm>
            <a:off x="437501" y="6064068"/>
            <a:ext cx="3105150" cy="1077218"/>
          </a:xfrm>
        </p:spPr>
        <p:txBody>
          <a:bodyPr/>
          <a:lstStyle/>
          <a:p>
            <a:pPr algn="ctr"/>
            <a:r>
              <a:rPr lang="en-US" kern="0">
                <a:solidFill>
                  <a:sysClr val="windowText" lastClr="000000"/>
                </a:solidFill>
                <a:latin typeface="Arial" panose="020B0604020202020204" pitchFamily="34" charset="0"/>
                <a:cs typeface="Arial" panose="020B0604020202020204" pitchFamily="34" charset="0"/>
              </a:rPr>
              <a:t>Working jointly with the National Careers Service, students </a:t>
            </a:r>
            <a:r>
              <a:rPr lang="en-US">
                <a:latin typeface="Arial" panose="020B0604020202020204" pitchFamily="34" charset="0"/>
                <a:cs typeface="Arial" panose="020B0604020202020204" pitchFamily="34" charset="0"/>
              </a:rPr>
              <a:t>attend an NCS appointment. They </a:t>
            </a:r>
            <a:r>
              <a:rPr lang="en-US" kern="0">
                <a:solidFill>
                  <a:sysClr val="windowText" lastClr="000000"/>
                </a:solidFill>
                <a:latin typeface="Arial" panose="020B0604020202020204" pitchFamily="34" charset="0"/>
                <a:cs typeface="Arial" panose="020B0604020202020204" pitchFamily="34" charset="0"/>
              </a:rPr>
              <a:t>will discuss their career and/or educational aspirations looking at pathways, opportunities and further training, skills and qualifications needed. </a:t>
            </a:r>
            <a:r>
              <a:rPr lang="en-US">
                <a:latin typeface="Arial" panose="020B0604020202020204" pitchFamily="34" charset="0"/>
                <a:cs typeface="Arial" panose="020B0604020202020204" pitchFamily="34" charset="0"/>
              </a:rPr>
              <a:t>They will agree an action plan with the advisor which is shared with the relevant tutors to support progress towards. </a:t>
            </a:r>
          </a:p>
        </p:txBody>
      </p:sp>
      <p:sp>
        <p:nvSpPr>
          <p:cNvPr id="4" name="Text Placeholder 3">
            <a:extLst>
              <a:ext uri="{FF2B5EF4-FFF2-40B4-BE49-F238E27FC236}">
                <a16:creationId xmlns:a16="http://schemas.microsoft.com/office/drawing/2014/main" id="{731D98A1-4D2E-7844-B4B6-29DD9E9D437C}"/>
              </a:ext>
            </a:extLst>
          </p:cNvPr>
          <p:cNvSpPr>
            <a:spLocks noGrp="1"/>
          </p:cNvSpPr>
          <p:nvPr>
            <p:ph type="body" sz="quarter" idx="12"/>
          </p:nvPr>
        </p:nvSpPr>
        <p:spPr>
          <a:xfrm>
            <a:off x="460159" y="7829857"/>
            <a:ext cx="3105150" cy="615553"/>
          </a:xfrm>
        </p:spPr>
        <p:txBody>
          <a:bodyPr/>
          <a:lstStyle/>
          <a:p>
            <a:pPr algn="ctr"/>
            <a:r>
              <a:rPr lang="en-US">
                <a:latin typeface="Arial" panose="020B0604020202020204" pitchFamily="34" charset="0"/>
                <a:cs typeface="Arial" panose="020B0604020202020204" pitchFamily="34" charset="0"/>
              </a:rPr>
              <a:t>The encounters will be based on what employers are offering nationally, within their hometowns to ensure insight into the labour market and the opportunities that are available to our students. </a:t>
            </a:r>
          </a:p>
        </p:txBody>
      </p:sp>
      <p:sp>
        <p:nvSpPr>
          <p:cNvPr id="5" name="Text Placeholder 4">
            <a:extLst>
              <a:ext uri="{FF2B5EF4-FFF2-40B4-BE49-F238E27FC236}">
                <a16:creationId xmlns:a16="http://schemas.microsoft.com/office/drawing/2014/main" id="{1982A7FC-2914-0845-93F9-3E83B0425557}"/>
              </a:ext>
            </a:extLst>
          </p:cNvPr>
          <p:cNvSpPr>
            <a:spLocks noGrp="1"/>
          </p:cNvSpPr>
          <p:nvPr>
            <p:ph type="body" sz="quarter" idx="13"/>
          </p:nvPr>
        </p:nvSpPr>
        <p:spPr>
          <a:xfrm>
            <a:off x="437501" y="9301270"/>
            <a:ext cx="3105150" cy="615553"/>
          </a:xfrm>
        </p:spPr>
        <p:txBody>
          <a:bodyPr/>
          <a:lstStyle/>
          <a:p>
            <a:pPr algn="ctr"/>
            <a:r>
              <a:rPr lang="en-US">
                <a:latin typeface="Arial" panose="020B0604020202020204" pitchFamily="34" charset="0"/>
                <a:cs typeface="Arial" panose="020B0604020202020204" pitchFamily="34" charset="0"/>
              </a:rPr>
              <a:t>Understanding the skills and disciplines, attitudes and attributes required to succeed in the world of work. Students work on industry standards/food safety in sessions as well as at work.</a:t>
            </a:r>
          </a:p>
        </p:txBody>
      </p:sp>
      <p:sp>
        <p:nvSpPr>
          <p:cNvPr id="6" name="Text Placeholder 5">
            <a:extLst>
              <a:ext uri="{FF2B5EF4-FFF2-40B4-BE49-F238E27FC236}">
                <a16:creationId xmlns:a16="http://schemas.microsoft.com/office/drawing/2014/main" id="{B125ACFC-62EF-3E45-9735-58A0C94A8AE7}"/>
              </a:ext>
            </a:extLst>
          </p:cNvPr>
          <p:cNvSpPr>
            <a:spLocks noGrp="1"/>
          </p:cNvSpPr>
          <p:nvPr>
            <p:ph type="body" sz="quarter" idx="14"/>
          </p:nvPr>
        </p:nvSpPr>
        <p:spPr>
          <a:xfrm>
            <a:off x="517582" y="10796387"/>
            <a:ext cx="3105150" cy="769441"/>
          </a:xfrm>
        </p:spPr>
        <p:txBody>
          <a:bodyPr/>
          <a:lstStyle/>
          <a:p>
            <a:pPr algn="ctr"/>
            <a:r>
              <a:rPr lang="en-US">
                <a:latin typeface="Arial" panose="020B0604020202020204" pitchFamily="34" charset="0"/>
                <a:cs typeface="Arial" panose="020B0604020202020204" pitchFamily="34" charset="0"/>
              </a:rPr>
              <a:t>Fine tuning the experience gained in general work experience, within external settings. Students apply for work experience placements  that best suit their interests and chosen pathway. They complete application forms and will be invited to interview.  </a:t>
            </a:r>
          </a:p>
        </p:txBody>
      </p:sp>
      <p:sp>
        <p:nvSpPr>
          <p:cNvPr id="7" name="Text Placeholder 6">
            <a:extLst>
              <a:ext uri="{FF2B5EF4-FFF2-40B4-BE49-F238E27FC236}">
                <a16:creationId xmlns:a16="http://schemas.microsoft.com/office/drawing/2014/main" id="{8BACBC9B-5B15-7044-B079-60DD7B6E91C1}"/>
              </a:ext>
            </a:extLst>
          </p:cNvPr>
          <p:cNvSpPr>
            <a:spLocks noGrp="1"/>
          </p:cNvSpPr>
          <p:nvPr>
            <p:ph type="body" sz="quarter" idx="15"/>
          </p:nvPr>
        </p:nvSpPr>
        <p:spPr>
          <a:xfrm>
            <a:off x="7177698" y="4174671"/>
            <a:ext cx="3105150" cy="1384995"/>
          </a:xfrm>
        </p:spPr>
        <p:txBody>
          <a:bodyPr wrap="square" lIns="0" tIns="0" rIns="0" bIns="0" anchor="t">
            <a:spAutoFit/>
          </a:bodyPr>
          <a:lstStyle/>
          <a:p>
            <a:pPr algn="ctr"/>
            <a:r>
              <a:rPr lang="en-US" dirty="0">
                <a:latin typeface="Arial"/>
                <a:ea typeface="Lato"/>
                <a:cs typeface="Arial"/>
              </a:rPr>
              <a:t>Support with key skills to help with future pathways</a:t>
            </a:r>
          </a:p>
          <a:p>
            <a:pPr algn="ctr"/>
            <a:r>
              <a:rPr lang="en-US" dirty="0">
                <a:latin typeface="Arial"/>
                <a:ea typeface="Lato"/>
                <a:cs typeface="Arial"/>
              </a:rPr>
              <a:t>Students will be supported with developing key soft skills that have been identified either as crucial for a specific career path or through a student's EHC Plan. </a:t>
            </a:r>
          </a:p>
          <a:p>
            <a:pPr algn="ctr"/>
            <a:r>
              <a:rPr lang="en-US" dirty="0">
                <a:latin typeface="Arial"/>
                <a:ea typeface="Lato"/>
                <a:cs typeface="Arial"/>
              </a:rPr>
              <a:t>Students will undertake an Employability Skills qualification, work towards an NVQ in Hospitality Services, They complete CVs and capture careers aspirations in Work Ready Life Ready.</a:t>
            </a:r>
          </a:p>
          <a:p>
            <a:pPr algn="ctr"/>
            <a:endParaRPr lang="en-US"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39D8C5B9-C3CC-3A44-BBD3-9D9988CF403A}"/>
              </a:ext>
            </a:extLst>
          </p:cNvPr>
          <p:cNvSpPr>
            <a:spLocks noGrp="1"/>
          </p:cNvSpPr>
          <p:nvPr>
            <p:ph type="body" sz="quarter" idx="16"/>
          </p:nvPr>
        </p:nvSpPr>
        <p:spPr>
          <a:xfrm>
            <a:off x="7196982" y="7484128"/>
            <a:ext cx="3239868" cy="1231106"/>
          </a:xfrm>
        </p:spPr>
        <p:txBody>
          <a:bodyPr/>
          <a:lstStyle/>
          <a:p>
            <a:pPr algn="ctr"/>
            <a:r>
              <a:rPr lang="en-US" dirty="0">
                <a:latin typeface="Arial" panose="020B0604020202020204" pitchFamily="34" charset="0"/>
                <a:cs typeface="Arial" panose="020B0604020202020204" pitchFamily="34" charset="0"/>
              </a:rPr>
              <a:t>Encounters with Employers and Employees</a:t>
            </a:r>
          </a:p>
          <a:p>
            <a:pPr algn="ctr"/>
            <a:r>
              <a:rPr lang="en-US" dirty="0">
                <a:latin typeface="Arial" panose="020B0604020202020204" pitchFamily="34" charset="0"/>
                <a:cs typeface="Arial" panose="020B0604020202020204" pitchFamily="34" charset="0"/>
              </a:rPr>
              <a:t>All students will be given the opportunity to learn from employers, this will be through a variety of activities such as employer talks, Takeover Days, workplace visits, our Futures  Fair, mock interviews and employer workshops. Each student will have at least one encounter a year. Alumni talks on being an employee.</a:t>
            </a:r>
          </a:p>
          <a:p>
            <a:pPr algn="ctr"/>
            <a:endParaRPr lang="en-US" dirty="0">
              <a:latin typeface="Arial" panose="020B0604020202020204" pitchFamily="34" charset="0"/>
              <a:cs typeface="Arial" panose="020B0604020202020204" pitchFamily="34" charset="0"/>
            </a:endParaRPr>
          </a:p>
        </p:txBody>
      </p:sp>
      <p:sp>
        <p:nvSpPr>
          <p:cNvPr id="10" name="Text Placeholder 9">
            <a:extLst>
              <a:ext uri="{FF2B5EF4-FFF2-40B4-BE49-F238E27FC236}">
                <a16:creationId xmlns:a16="http://schemas.microsoft.com/office/drawing/2014/main" id="{F3FA7922-A9A5-5343-9BCF-986314E695D9}"/>
              </a:ext>
            </a:extLst>
          </p:cNvPr>
          <p:cNvSpPr>
            <a:spLocks noGrp="1"/>
          </p:cNvSpPr>
          <p:nvPr>
            <p:ph type="body" sz="quarter" idx="18"/>
          </p:nvPr>
        </p:nvSpPr>
        <p:spPr>
          <a:xfrm>
            <a:off x="7276153" y="8916856"/>
            <a:ext cx="3105150" cy="307777"/>
          </a:xfrm>
        </p:spPr>
        <p:txBody>
          <a:bodyPr/>
          <a:lstStyle/>
          <a:p>
            <a:pPr algn="ctr"/>
            <a:r>
              <a:rPr lang="en-US">
                <a:latin typeface="Arial" panose="020B0604020202020204" pitchFamily="34" charset="0"/>
                <a:cs typeface="Arial" panose="020B0604020202020204" pitchFamily="34" charset="0"/>
              </a:rPr>
              <a:t> First and second year students are expected to complete 12 hours per week internal work experience.</a:t>
            </a:r>
          </a:p>
        </p:txBody>
      </p:sp>
      <p:sp>
        <p:nvSpPr>
          <p:cNvPr id="11" name="Text Placeholder 10">
            <a:extLst>
              <a:ext uri="{FF2B5EF4-FFF2-40B4-BE49-F238E27FC236}">
                <a16:creationId xmlns:a16="http://schemas.microsoft.com/office/drawing/2014/main" id="{525BDBFD-7D8D-084C-9C6A-899EED67C2D2}"/>
              </a:ext>
            </a:extLst>
          </p:cNvPr>
          <p:cNvSpPr>
            <a:spLocks noGrp="1"/>
          </p:cNvSpPr>
          <p:nvPr>
            <p:ph type="body" sz="quarter" idx="19"/>
          </p:nvPr>
        </p:nvSpPr>
        <p:spPr>
          <a:xfrm>
            <a:off x="7290338" y="9771360"/>
            <a:ext cx="3047210" cy="1384995"/>
          </a:xfrm>
        </p:spPr>
        <p:txBody>
          <a:bodyPr/>
          <a:lstStyle/>
          <a:p>
            <a:pPr algn="ctr"/>
            <a:r>
              <a:rPr lang="en-US" dirty="0">
                <a:latin typeface="Arial" panose="020B0604020202020204" pitchFamily="34" charset="0"/>
                <a:cs typeface="Arial" panose="020B0604020202020204" pitchFamily="34" charset="0"/>
              </a:rPr>
              <a:t>In addition to this, final year students are expected to complete at least 96 hours for an external work experience placement alongside at least 6 hours per week of vocational training. Students develop their personal profile which is shared with external employers. There are also opportunities to gain work experience at external one-off events. Alumni share  experiences of workplaces.</a:t>
            </a:r>
          </a:p>
          <a:p>
            <a:pPr algn="ctr"/>
            <a:endParaRPr lang="en-US" dirty="0">
              <a:latin typeface="Arial" panose="020B0604020202020204" pitchFamily="34" charset="0"/>
              <a:cs typeface="Arial" panose="020B0604020202020204" pitchFamily="34" charset="0"/>
            </a:endParaRPr>
          </a:p>
        </p:txBody>
      </p:sp>
      <p:sp>
        <p:nvSpPr>
          <p:cNvPr id="12" name="Text Placeholder 11">
            <a:extLst>
              <a:ext uri="{FF2B5EF4-FFF2-40B4-BE49-F238E27FC236}">
                <a16:creationId xmlns:a16="http://schemas.microsoft.com/office/drawing/2014/main" id="{908A4EA4-D049-B448-A720-AA270B880D1B}"/>
              </a:ext>
            </a:extLst>
          </p:cNvPr>
          <p:cNvSpPr>
            <a:spLocks noGrp="1"/>
          </p:cNvSpPr>
          <p:nvPr>
            <p:ph type="body" sz="quarter" idx="20"/>
          </p:nvPr>
        </p:nvSpPr>
        <p:spPr>
          <a:xfrm>
            <a:off x="637740" y="2125789"/>
            <a:ext cx="4646575" cy="553998"/>
          </a:xfrm>
        </p:spPr>
        <p:txBody>
          <a:bodyPr/>
          <a:lstStyle/>
          <a:p>
            <a:pPr algn="ctr"/>
            <a:r>
              <a:rPr lang="en-US" sz="1200">
                <a:latin typeface="Arial" panose="020B0604020202020204" pitchFamily="34" charset="0"/>
                <a:cs typeface="Arial" panose="020B0604020202020204" pitchFamily="34" charset="0"/>
              </a:rPr>
              <a:t>We expect students to leave Aurora Foxes with industry specific skills and transferable attributes, attitudes and awareness to enable them to secure and retain meaningful employment.</a:t>
            </a:r>
          </a:p>
        </p:txBody>
      </p:sp>
      <p:sp>
        <p:nvSpPr>
          <p:cNvPr id="13" name="Text Placeholder 12">
            <a:extLst>
              <a:ext uri="{FF2B5EF4-FFF2-40B4-BE49-F238E27FC236}">
                <a16:creationId xmlns:a16="http://schemas.microsoft.com/office/drawing/2014/main" id="{B128A1C4-FE6E-444D-9889-C7FE24D5726B}"/>
              </a:ext>
            </a:extLst>
          </p:cNvPr>
          <p:cNvSpPr>
            <a:spLocks noGrp="1"/>
          </p:cNvSpPr>
          <p:nvPr>
            <p:ph type="body" sz="quarter" idx="21"/>
          </p:nvPr>
        </p:nvSpPr>
        <p:spPr>
          <a:xfrm>
            <a:off x="8470900" y="1875320"/>
            <a:ext cx="1706258" cy="153888"/>
          </a:xfrm>
        </p:spPr>
        <p:txBody>
          <a:bodyPr/>
          <a:lstStyle/>
          <a:p>
            <a:pPr algn="ctr"/>
            <a:r>
              <a:rPr lang="en-US">
                <a:latin typeface="Arial" panose="020B0604020202020204" pitchFamily="34" charset="0"/>
                <a:cs typeface="Arial" panose="020B0604020202020204" pitchFamily="34" charset="0"/>
              </a:rPr>
              <a:t>Kim Williams – Careers Lead</a:t>
            </a:r>
          </a:p>
        </p:txBody>
      </p:sp>
      <p:sp>
        <p:nvSpPr>
          <p:cNvPr id="14" name="Text Placeholder 13">
            <a:extLst>
              <a:ext uri="{FF2B5EF4-FFF2-40B4-BE49-F238E27FC236}">
                <a16:creationId xmlns:a16="http://schemas.microsoft.com/office/drawing/2014/main" id="{71482615-2CA1-5A47-A53C-65201CFEABDF}"/>
              </a:ext>
            </a:extLst>
          </p:cNvPr>
          <p:cNvSpPr>
            <a:spLocks noGrp="1"/>
          </p:cNvSpPr>
          <p:nvPr>
            <p:ph type="body" sz="quarter" idx="22"/>
          </p:nvPr>
        </p:nvSpPr>
        <p:spPr>
          <a:xfrm>
            <a:off x="8176780" y="2131343"/>
            <a:ext cx="2000988" cy="475838"/>
          </a:xfrm>
        </p:spPr>
        <p:txBody>
          <a:bodyPr/>
          <a:lstStyle/>
          <a:p>
            <a:pPr algn="ctr"/>
            <a:r>
              <a:rPr lang="en-US">
                <a:latin typeface="Arial" panose="020B0604020202020204" pitchFamily="34" charset="0"/>
                <a:cs typeface="Arial" panose="020B0604020202020204" pitchFamily="34" charset="0"/>
              </a:rPr>
              <a:t>Kim.Williams@theauroragroup.co.uk </a:t>
            </a:r>
          </a:p>
        </p:txBody>
      </p:sp>
      <p:sp>
        <p:nvSpPr>
          <p:cNvPr id="15" name="Text Placeholder 14">
            <a:extLst>
              <a:ext uri="{FF2B5EF4-FFF2-40B4-BE49-F238E27FC236}">
                <a16:creationId xmlns:a16="http://schemas.microsoft.com/office/drawing/2014/main" id="{40392AC4-1827-694D-A04F-513A6926AC2D}"/>
              </a:ext>
            </a:extLst>
          </p:cNvPr>
          <p:cNvSpPr>
            <a:spLocks noGrp="1"/>
          </p:cNvSpPr>
          <p:nvPr>
            <p:ph type="body" sz="quarter" idx="23"/>
          </p:nvPr>
        </p:nvSpPr>
        <p:spPr/>
        <p:txBody>
          <a:bodyPr/>
          <a:lstStyle/>
          <a:p>
            <a:pPr algn="ctr"/>
            <a:r>
              <a:rPr lang="en-US">
                <a:latin typeface="Arial" panose="020B0604020202020204" pitchFamily="34" charset="0"/>
                <a:cs typeface="Arial" panose="020B0604020202020204" pitchFamily="34" charset="0"/>
              </a:rPr>
              <a:t>01643 708529</a:t>
            </a:r>
          </a:p>
        </p:txBody>
      </p:sp>
      <p:sp>
        <p:nvSpPr>
          <p:cNvPr id="16" name="object 4">
            <a:extLst>
              <a:ext uri="{FF2B5EF4-FFF2-40B4-BE49-F238E27FC236}">
                <a16:creationId xmlns:a16="http://schemas.microsoft.com/office/drawing/2014/main" id="{3BA8506F-790A-9443-9E4C-653B0A13BEE1}"/>
              </a:ext>
            </a:extLst>
          </p:cNvPr>
          <p:cNvSpPr txBox="1"/>
          <p:nvPr/>
        </p:nvSpPr>
        <p:spPr>
          <a:xfrm>
            <a:off x="224091" y="543715"/>
            <a:ext cx="6838950" cy="462563"/>
          </a:xfrm>
          <a:prstGeom prst="rect">
            <a:avLst/>
          </a:prstGeom>
        </p:spPr>
        <p:txBody>
          <a:bodyPr vert="horz" wrap="square" lIns="0" tIns="12700" rIns="0" bIns="0" rtlCol="0">
            <a:spAutoFit/>
          </a:bodyPr>
          <a:lstStyle/>
          <a:p>
            <a:pPr marL="12700" marR="5080" algn="ctr">
              <a:lnSpc>
                <a:spcPct val="111100"/>
              </a:lnSpc>
              <a:spcBef>
                <a:spcPts val="100"/>
              </a:spcBef>
            </a:pPr>
            <a:r>
              <a:rPr lang="en-GB" sz="2800" b="1" spc="15">
                <a:solidFill>
                  <a:srgbClr val="ED6E4F"/>
                </a:solidFill>
                <a:latin typeface="Arial" panose="020B0604020202020204" pitchFamily="34" charset="0"/>
                <a:cs typeface="Arial" panose="020B0604020202020204" pitchFamily="34" charset="0"/>
              </a:rPr>
              <a:t>Careers </a:t>
            </a:r>
            <a:r>
              <a:rPr lang="en-GB" sz="2800" b="1" spc="10">
                <a:solidFill>
                  <a:srgbClr val="ED6E4F"/>
                </a:solidFill>
                <a:latin typeface="Arial" panose="020B0604020202020204" pitchFamily="34" charset="0"/>
                <a:cs typeface="Arial" panose="020B0604020202020204" pitchFamily="34" charset="0"/>
              </a:rPr>
              <a:t>Programme Strategy</a:t>
            </a:r>
            <a:r>
              <a:rPr lang="en-GB" sz="2800" b="1" spc="15">
                <a:solidFill>
                  <a:srgbClr val="ED6E4F"/>
                </a:solidFill>
                <a:latin typeface="Arial" panose="020B0604020202020204" pitchFamily="34" charset="0"/>
                <a:cs typeface="Arial" panose="020B0604020202020204" pitchFamily="34" charset="0"/>
              </a:rPr>
              <a:t> </a:t>
            </a:r>
            <a:r>
              <a:rPr lang="en-GB" sz="2800" b="1" spc="30">
                <a:solidFill>
                  <a:srgbClr val="ED6E4F"/>
                </a:solidFill>
                <a:latin typeface="Arial" panose="020B0604020202020204" pitchFamily="34" charset="0"/>
                <a:cs typeface="Arial" panose="020B0604020202020204" pitchFamily="34" charset="0"/>
              </a:rPr>
              <a:t>2025/26</a:t>
            </a:r>
            <a:endParaRPr lang="en-GB" sz="2800">
              <a:solidFill>
                <a:srgbClr val="ED6E4F"/>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EDA2FC74-7533-ED46-8343-FC430ED8F0B7}"/>
              </a:ext>
            </a:extLst>
          </p:cNvPr>
          <p:cNvSpPr txBox="1"/>
          <p:nvPr/>
        </p:nvSpPr>
        <p:spPr>
          <a:xfrm>
            <a:off x="1068331" y="3545028"/>
            <a:ext cx="1923963" cy="474489"/>
          </a:xfrm>
          <a:prstGeom prst="rect">
            <a:avLst/>
          </a:prstGeom>
        </p:spPr>
        <p:txBody>
          <a:bodyPr vert="horz" wrap="square" lIns="0" tIns="12700" rIns="0" bIns="0" rtlCol="0">
            <a:spAutoFit/>
          </a:bodyPr>
          <a:lstStyle/>
          <a:p>
            <a:pPr marL="12700" algn="ctr">
              <a:lnSpc>
                <a:spcPct val="100000"/>
              </a:lnSpc>
              <a:spcBef>
                <a:spcPts val="100"/>
              </a:spcBef>
            </a:pPr>
            <a:r>
              <a:rPr lang="en-GB" sz="3000" b="1" spc="-85">
                <a:solidFill>
                  <a:srgbClr val="00A8A8"/>
                </a:solidFill>
                <a:latin typeface="Arial" panose="020B0604020202020204" pitchFamily="34" charset="0"/>
                <a:cs typeface="Arial" panose="020B0604020202020204" pitchFamily="34" charset="0"/>
              </a:rPr>
              <a:t> </a:t>
            </a:r>
            <a:r>
              <a:rPr lang="en-GB" sz="2000" b="1" spc="-85">
                <a:solidFill>
                  <a:srgbClr val="ED6E4F"/>
                </a:solidFill>
                <a:latin typeface="Arial" panose="020B0604020202020204" pitchFamily="34" charset="0"/>
                <a:cs typeface="Arial" panose="020B0604020202020204" pitchFamily="34" charset="0"/>
              </a:rPr>
              <a:t>Curriculum</a:t>
            </a:r>
            <a:endParaRPr lang="en-GB" sz="2000">
              <a:solidFill>
                <a:srgbClr val="ED6E4F"/>
              </a:solidFill>
              <a:latin typeface="Arial" panose="020B0604020202020204" pitchFamily="34" charset="0"/>
              <a:cs typeface="Arial" panose="020B0604020202020204" pitchFamily="34" charset="0"/>
            </a:endParaRPr>
          </a:p>
        </p:txBody>
      </p:sp>
      <p:sp>
        <p:nvSpPr>
          <p:cNvPr id="32" name="object 17">
            <a:extLst>
              <a:ext uri="{FF2B5EF4-FFF2-40B4-BE49-F238E27FC236}">
                <a16:creationId xmlns:a16="http://schemas.microsoft.com/office/drawing/2014/main" id="{C8CF3722-6C53-134B-BE60-8B69F4CD55F9}"/>
              </a:ext>
            </a:extLst>
          </p:cNvPr>
          <p:cNvSpPr txBox="1"/>
          <p:nvPr/>
        </p:nvSpPr>
        <p:spPr>
          <a:xfrm>
            <a:off x="1329358" y="5665117"/>
            <a:ext cx="1321435"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85">
                <a:solidFill>
                  <a:srgbClr val="ED6E4F"/>
                </a:solidFill>
                <a:latin typeface="Arial" panose="020B0604020202020204" pitchFamily="34" charset="0"/>
                <a:cs typeface="Arial" panose="020B0604020202020204" pitchFamily="34" charset="0"/>
              </a:rPr>
              <a:t>CEIAG</a:t>
            </a:r>
            <a:endParaRPr sz="2000">
              <a:solidFill>
                <a:srgbClr val="ED6E4F"/>
              </a:solidFill>
              <a:latin typeface="Arial" panose="020B0604020202020204" pitchFamily="34" charset="0"/>
              <a:cs typeface="Arial" panose="020B0604020202020204" pitchFamily="34" charset="0"/>
            </a:endParaRPr>
          </a:p>
        </p:txBody>
      </p:sp>
      <p:sp>
        <p:nvSpPr>
          <p:cNvPr id="34" name="object 19">
            <a:extLst>
              <a:ext uri="{FF2B5EF4-FFF2-40B4-BE49-F238E27FC236}">
                <a16:creationId xmlns:a16="http://schemas.microsoft.com/office/drawing/2014/main" id="{CD7B78E7-EF3F-3548-90BB-2D859049861B}"/>
              </a:ext>
            </a:extLst>
          </p:cNvPr>
          <p:cNvSpPr txBox="1"/>
          <p:nvPr/>
        </p:nvSpPr>
        <p:spPr>
          <a:xfrm>
            <a:off x="7381844" y="5552790"/>
            <a:ext cx="2696857"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65">
                <a:solidFill>
                  <a:srgbClr val="E8B463"/>
                </a:solidFill>
                <a:latin typeface="Arial" panose="020B0604020202020204" pitchFamily="34" charset="0"/>
                <a:cs typeface="Arial" panose="020B0604020202020204" pitchFamily="34" charset="0"/>
              </a:rPr>
              <a:t>Gatsby Benchmark 8 </a:t>
            </a:r>
            <a:endParaRPr sz="2000">
              <a:solidFill>
                <a:srgbClr val="E8B463"/>
              </a:solidFill>
              <a:latin typeface="Arial" panose="020B0604020202020204" pitchFamily="34" charset="0"/>
              <a:cs typeface="Arial" panose="020B0604020202020204" pitchFamily="34" charset="0"/>
            </a:endParaRPr>
          </a:p>
        </p:txBody>
      </p:sp>
      <p:sp>
        <p:nvSpPr>
          <p:cNvPr id="35" name="object 20">
            <a:extLst>
              <a:ext uri="{FF2B5EF4-FFF2-40B4-BE49-F238E27FC236}">
                <a16:creationId xmlns:a16="http://schemas.microsoft.com/office/drawing/2014/main" id="{229067BE-2499-DB4F-83B9-41FB3080544E}"/>
              </a:ext>
            </a:extLst>
          </p:cNvPr>
          <p:cNvSpPr txBox="1"/>
          <p:nvPr/>
        </p:nvSpPr>
        <p:spPr>
          <a:xfrm>
            <a:off x="209233" y="7420457"/>
            <a:ext cx="3642160"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85">
                <a:solidFill>
                  <a:srgbClr val="ED6E4F"/>
                </a:solidFill>
                <a:latin typeface="Arial" panose="020B0604020202020204" pitchFamily="34" charset="0"/>
                <a:cs typeface="Arial" panose="020B0604020202020204" pitchFamily="34" charset="0"/>
              </a:rPr>
              <a:t>Employer Engagement</a:t>
            </a:r>
            <a:endParaRPr sz="2000">
              <a:solidFill>
                <a:srgbClr val="ED6E4F"/>
              </a:solidFill>
              <a:latin typeface="Arial" panose="020B0604020202020204" pitchFamily="34" charset="0"/>
              <a:cs typeface="Arial" panose="020B0604020202020204" pitchFamily="34" charset="0"/>
            </a:endParaRPr>
          </a:p>
        </p:txBody>
      </p:sp>
      <p:sp>
        <p:nvSpPr>
          <p:cNvPr id="36" name="object 21">
            <a:extLst>
              <a:ext uri="{FF2B5EF4-FFF2-40B4-BE49-F238E27FC236}">
                <a16:creationId xmlns:a16="http://schemas.microsoft.com/office/drawing/2014/main" id="{EB881F42-FD0B-C54A-B2B5-7F883639FF48}"/>
              </a:ext>
            </a:extLst>
          </p:cNvPr>
          <p:cNvSpPr txBox="1"/>
          <p:nvPr/>
        </p:nvSpPr>
        <p:spPr>
          <a:xfrm>
            <a:off x="7465514" y="7070808"/>
            <a:ext cx="2696857"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65">
                <a:solidFill>
                  <a:srgbClr val="E8B463"/>
                </a:solidFill>
                <a:latin typeface="Arial" panose="020B0604020202020204" pitchFamily="34" charset="0"/>
                <a:cs typeface="Arial" panose="020B0604020202020204" pitchFamily="34" charset="0"/>
              </a:rPr>
              <a:t>Gatsby Benchmark 5</a:t>
            </a:r>
          </a:p>
        </p:txBody>
      </p:sp>
      <p:sp>
        <p:nvSpPr>
          <p:cNvPr id="37" name="object 22">
            <a:extLst>
              <a:ext uri="{FF2B5EF4-FFF2-40B4-BE49-F238E27FC236}">
                <a16:creationId xmlns:a16="http://schemas.microsoft.com/office/drawing/2014/main" id="{6564407C-0D58-5F4F-968E-2CDA0125A895}"/>
              </a:ext>
            </a:extLst>
          </p:cNvPr>
          <p:cNvSpPr txBox="1"/>
          <p:nvPr/>
        </p:nvSpPr>
        <p:spPr>
          <a:xfrm>
            <a:off x="376822" y="8903685"/>
            <a:ext cx="3306980"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65">
                <a:solidFill>
                  <a:srgbClr val="ED6E4F"/>
                </a:solidFill>
                <a:latin typeface="Arial" panose="020B0604020202020204" pitchFamily="34" charset="0"/>
                <a:cs typeface="Arial" panose="020B0604020202020204" pitchFamily="34" charset="0"/>
              </a:rPr>
              <a:t>Internal Experience of Work</a:t>
            </a:r>
          </a:p>
        </p:txBody>
      </p:sp>
      <p:sp>
        <p:nvSpPr>
          <p:cNvPr id="38" name="object 23">
            <a:extLst>
              <a:ext uri="{FF2B5EF4-FFF2-40B4-BE49-F238E27FC236}">
                <a16:creationId xmlns:a16="http://schemas.microsoft.com/office/drawing/2014/main" id="{E4C26CF9-B9C1-2240-B9F7-860CD1732A7F}"/>
              </a:ext>
            </a:extLst>
          </p:cNvPr>
          <p:cNvSpPr txBox="1"/>
          <p:nvPr/>
        </p:nvSpPr>
        <p:spPr>
          <a:xfrm>
            <a:off x="6979893" y="8487187"/>
            <a:ext cx="3384690" cy="320601"/>
          </a:xfrm>
          <a:prstGeom prst="rect">
            <a:avLst/>
          </a:prstGeom>
        </p:spPr>
        <p:txBody>
          <a:bodyPr vert="horz" wrap="square" lIns="0" tIns="12700" rIns="0" bIns="0" rtlCol="0">
            <a:spAutoFit/>
          </a:bodyPr>
          <a:lstStyle/>
          <a:p>
            <a:pPr marL="12700" algn="ctr">
              <a:lnSpc>
                <a:spcPct val="100000"/>
              </a:lnSpc>
              <a:spcBef>
                <a:spcPts val="100"/>
              </a:spcBef>
            </a:pPr>
            <a:r>
              <a:rPr lang="en-US" sz="2000" b="1" spc="-85">
                <a:solidFill>
                  <a:srgbClr val="E8B463"/>
                </a:solidFill>
                <a:latin typeface="Arial" panose="020B0604020202020204" pitchFamily="34" charset="0"/>
                <a:cs typeface="Arial" panose="020B0604020202020204" pitchFamily="34" charset="0"/>
              </a:rPr>
              <a:t>Gatsby Benchmark 6</a:t>
            </a:r>
            <a:endParaRPr lang="en-GB" sz="2000" b="1" spc="-85">
              <a:solidFill>
                <a:srgbClr val="E8B463"/>
              </a:solidFill>
              <a:latin typeface="Arial" panose="020B0604020202020204" pitchFamily="34" charset="0"/>
              <a:cs typeface="Arial" panose="020B0604020202020204" pitchFamily="34" charset="0"/>
            </a:endParaRPr>
          </a:p>
        </p:txBody>
      </p:sp>
      <p:sp>
        <p:nvSpPr>
          <p:cNvPr id="39" name="object 24">
            <a:extLst>
              <a:ext uri="{FF2B5EF4-FFF2-40B4-BE49-F238E27FC236}">
                <a16:creationId xmlns:a16="http://schemas.microsoft.com/office/drawing/2014/main" id="{CEE517E9-0495-0146-9F48-920DD538C845}"/>
              </a:ext>
            </a:extLst>
          </p:cNvPr>
          <p:cNvSpPr txBox="1"/>
          <p:nvPr/>
        </p:nvSpPr>
        <p:spPr>
          <a:xfrm>
            <a:off x="419450" y="10386913"/>
            <a:ext cx="3221723"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65">
                <a:solidFill>
                  <a:srgbClr val="ED6E4F"/>
                </a:solidFill>
                <a:latin typeface="Arial" panose="020B0604020202020204" pitchFamily="34" charset="0"/>
                <a:cs typeface="Arial" panose="020B0604020202020204" pitchFamily="34" charset="0"/>
              </a:rPr>
              <a:t>External Work Experience </a:t>
            </a:r>
            <a:endParaRPr lang="en-GB" sz="2000">
              <a:solidFill>
                <a:srgbClr val="ED6E4F"/>
              </a:solidFill>
              <a:latin typeface="Arial" panose="020B0604020202020204" pitchFamily="34" charset="0"/>
              <a:cs typeface="Arial" panose="020B0604020202020204" pitchFamily="34" charset="0"/>
            </a:endParaRPr>
          </a:p>
        </p:txBody>
      </p:sp>
      <p:sp>
        <p:nvSpPr>
          <p:cNvPr id="40" name="object 25">
            <a:extLst>
              <a:ext uri="{FF2B5EF4-FFF2-40B4-BE49-F238E27FC236}">
                <a16:creationId xmlns:a16="http://schemas.microsoft.com/office/drawing/2014/main" id="{530D2EE6-8513-4E47-B848-D31AAC7E09EB}"/>
              </a:ext>
            </a:extLst>
          </p:cNvPr>
          <p:cNvSpPr txBox="1"/>
          <p:nvPr/>
        </p:nvSpPr>
        <p:spPr>
          <a:xfrm>
            <a:off x="7104617" y="9374832"/>
            <a:ext cx="3047210"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65">
                <a:solidFill>
                  <a:srgbClr val="E8B463"/>
                </a:solidFill>
                <a:latin typeface="Arial" panose="020B0604020202020204" pitchFamily="34" charset="0"/>
                <a:cs typeface="Arial" panose="020B0604020202020204" pitchFamily="34" charset="0"/>
              </a:rPr>
              <a:t>Gatsby Benchmark 6</a:t>
            </a:r>
          </a:p>
        </p:txBody>
      </p:sp>
      <p:sp>
        <p:nvSpPr>
          <p:cNvPr id="30" name="Text Placeholder 7">
            <a:extLst>
              <a:ext uri="{FF2B5EF4-FFF2-40B4-BE49-F238E27FC236}">
                <a16:creationId xmlns:a16="http://schemas.microsoft.com/office/drawing/2014/main" id="{0A8AD5CA-35E0-13BF-FCAD-E3950AEA6782}"/>
              </a:ext>
            </a:extLst>
          </p:cNvPr>
          <p:cNvSpPr txBox="1">
            <a:spLocks/>
          </p:cNvSpPr>
          <p:nvPr/>
        </p:nvSpPr>
        <p:spPr>
          <a:xfrm>
            <a:off x="7252835" y="5985718"/>
            <a:ext cx="3105150" cy="923330"/>
          </a:xfrm>
          <a:prstGeom prst="rect">
            <a:avLst/>
          </a:prstGeom>
        </p:spPr>
        <p:txBody>
          <a:bodyPr wrap="square" lIns="0" tIns="0" rIns="0" bIns="0">
            <a:spAutoFit/>
          </a:bodyPr>
          <a:lstStyle>
            <a:lvl1pPr marL="0">
              <a:defRPr sz="1000" b="0" i="0">
                <a:latin typeface="Lato" panose="020F0502020204030203" pitchFamily="34" charset="0"/>
                <a:ea typeface="Lato" panose="020F0502020204030203" pitchFamily="34" charset="0"/>
                <a:cs typeface="Lato" panose="020F0502020204030203" pitchFamily="34" charset="0"/>
              </a:defRPr>
            </a:lvl1pPr>
            <a:lvl2pPr marL="457200">
              <a:defRPr sz="1000" b="0" i="0">
                <a:latin typeface="Lato" panose="020F0502020204030203" pitchFamily="34" charset="0"/>
                <a:ea typeface="Lato" panose="020F0502020204030203" pitchFamily="34" charset="0"/>
                <a:cs typeface="Lato" panose="020F0502020204030203" pitchFamily="34" charset="0"/>
              </a:defRPr>
            </a:lvl2pPr>
            <a:lvl3pPr marL="914400">
              <a:defRPr sz="1000" b="0" i="0">
                <a:latin typeface="Lato" panose="020F0502020204030203" pitchFamily="34" charset="0"/>
                <a:ea typeface="Lato" panose="020F0502020204030203" pitchFamily="34" charset="0"/>
                <a:cs typeface="Lato" panose="020F0502020204030203" pitchFamily="34" charset="0"/>
              </a:defRPr>
            </a:lvl3pPr>
            <a:lvl4pPr marL="1371600">
              <a:defRPr sz="1000" b="0" i="0">
                <a:latin typeface="Lato" panose="020F0502020204030203" pitchFamily="34" charset="0"/>
                <a:ea typeface="Lato" panose="020F0502020204030203" pitchFamily="34" charset="0"/>
                <a:cs typeface="Lato" panose="020F0502020204030203" pitchFamily="34" charset="0"/>
              </a:defRPr>
            </a:lvl4pPr>
            <a:lvl5pPr marL="1828800">
              <a:defRPr sz="1000" b="0" i="0">
                <a:latin typeface="Lato" panose="020F0502020204030203" pitchFamily="34" charset="0"/>
                <a:ea typeface="Lato" panose="020F0502020204030203" pitchFamily="34" charset="0"/>
                <a:cs typeface="Lato" panose="020F0502020204030203" pitchFamily="34" charset="0"/>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kern="0" dirty="0">
                <a:solidFill>
                  <a:sysClr val="windowText" lastClr="000000"/>
                </a:solidFill>
                <a:latin typeface="Arial" panose="020B0604020202020204" pitchFamily="34" charset="0"/>
                <a:cs typeface="Arial" panose="020B0604020202020204" pitchFamily="34" charset="0"/>
              </a:rPr>
              <a:t>External Careers Advice</a:t>
            </a:r>
          </a:p>
          <a:p>
            <a:pPr algn="ctr"/>
            <a:r>
              <a:rPr lang="en-US" kern="0" dirty="0">
                <a:solidFill>
                  <a:sysClr val="windowText" lastClr="000000"/>
                </a:solidFill>
                <a:latin typeface="Arial" panose="020B0604020202020204" pitchFamily="34" charset="0"/>
                <a:cs typeface="Arial" panose="020B0604020202020204" pitchFamily="34" charset="0"/>
              </a:rPr>
              <a:t>All students will have 1:1 interviews with a qualified careers advisor from an external agency at least once a year. The Transition officer shares destination data, and the education team share new qualifications. Students take their CV to their appointment. </a:t>
            </a:r>
          </a:p>
        </p:txBody>
      </p:sp>
      <p:pic>
        <p:nvPicPr>
          <p:cNvPr id="1026" name="Picture 2">
            <a:extLst>
              <a:ext uri="{FF2B5EF4-FFF2-40B4-BE49-F238E27FC236}">
                <a16:creationId xmlns:a16="http://schemas.microsoft.com/office/drawing/2014/main" id="{4C4A811C-FD3D-BEED-2856-A085520F04C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84700" y="4286250"/>
            <a:ext cx="582113" cy="5739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16B0C60-6861-4621-115B-4F46E59031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12871" y="5252673"/>
            <a:ext cx="620784" cy="6155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8CB2BB45-72BC-A0CC-93C5-FA3FC53A25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86798" y="6310044"/>
            <a:ext cx="399999" cy="57398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82C2D17E-F74D-8C52-BF09-400854FA56D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84400" y="7279916"/>
            <a:ext cx="449255" cy="65803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F5BC8E34-3AAC-B15C-91EA-435D1704D02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77122" y="11349950"/>
            <a:ext cx="559056" cy="54971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759F085B-4E81-D163-E484-BD53F463291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25814" y="8289032"/>
            <a:ext cx="620784" cy="61555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8FBCC1F4-A92C-EBCC-5078-6741D439B8B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77122" y="9344118"/>
            <a:ext cx="543783" cy="53618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a:extLst>
              <a:ext uri="{FF2B5EF4-FFF2-40B4-BE49-F238E27FC236}">
                <a16:creationId xmlns:a16="http://schemas.microsoft.com/office/drawing/2014/main" id="{338A1B7C-5589-A991-3962-57F886E59B9A}"/>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59960" y="12299094"/>
            <a:ext cx="404313" cy="587335"/>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a:extLst>
              <a:ext uri="{FF2B5EF4-FFF2-40B4-BE49-F238E27FC236}">
                <a16:creationId xmlns:a16="http://schemas.microsoft.com/office/drawing/2014/main" id="{75A2B754-F117-8965-AA66-B6B8931EF13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667644" y="10294372"/>
            <a:ext cx="546606" cy="543526"/>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a:extLst>
              <a:ext uri="{FF2B5EF4-FFF2-40B4-BE49-F238E27FC236}">
                <a16:creationId xmlns:a16="http://schemas.microsoft.com/office/drawing/2014/main" id="{CF7D4151-57E2-9788-D5BB-9A1ED3B2C25E}"/>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743963" y="13302887"/>
            <a:ext cx="543783" cy="540719"/>
          </a:xfrm>
          <a:prstGeom prst="rect">
            <a:avLst/>
          </a:prstGeom>
          <a:noFill/>
          <a:extLst>
            <a:ext uri="{909E8E84-426E-40DD-AFC4-6F175D3DCCD1}">
              <a14:hiddenFill xmlns:a14="http://schemas.microsoft.com/office/drawing/2010/main">
                <a:solidFill>
                  <a:srgbClr val="FFFFFF"/>
                </a:solidFill>
              </a14:hiddenFill>
            </a:ext>
          </a:extLst>
        </p:spPr>
      </p:pic>
      <p:sp>
        <p:nvSpPr>
          <p:cNvPr id="17" name="object 24">
            <a:extLst>
              <a:ext uri="{FF2B5EF4-FFF2-40B4-BE49-F238E27FC236}">
                <a16:creationId xmlns:a16="http://schemas.microsoft.com/office/drawing/2014/main" id="{870DE062-92EE-5D40-46D4-DB178048396D}"/>
              </a:ext>
            </a:extLst>
          </p:cNvPr>
          <p:cNvSpPr txBox="1"/>
          <p:nvPr/>
        </p:nvSpPr>
        <p:spPr>
          <a:xfrm>
            <a:off x="401872" y="11901581"/>
            <a:ext cx="3221723" cy="320601"/>
          </a:xfrm>
          <a:prstGeom prst="rect">
            <a:avLst/>
          </a:prstGeom>
        </p:spPr>
        <p:txBody>
          <a:bodyPr vert="horz" wrap="square" lIns="0" tIns="12700" rIns="0" bIns="0" rtlCol="0">
            <a:spAutoFit/>
          </a:bodyPr>
          <a:lstStyle/>
          <a:p>
            <a:pPr marL="12700" algn="ctr">
              <a:lnSpc>
                <a:spcPct val="100000"/>
              </a:lnSpc>
              <a:spcBef>
                <a:spcPts val="100"/>
              </a:spcBef>
            </a:pPr>
            <a:r>
              <a:rPr lang="en-GB" sz="2000" b="1" spc="-65">
                <a:solidFill>
                  <a:srgbClr val="ED6E4F"/>
                </a:solidFill>
                <a:latin typeface="Arial" panose="020B0604020202020204" pitchFamily="34" charset="0"/>
                <a:cs typeface="Arial" panose="020B0604020202020204" pitchFamily="34" charset="0"/>
              </a:rPr>
              <a:t>Destinations</a:t>
            </a:r>
            <a:endParaRPr lang="en-GB" sz="2000">
              <a:solidFill>
                <a:srgbClr val="ED6E4F"/>
              </a:solidFill>
              <a:latin typeface="Arial" panose="020B0604020202020204" pitchFamily="34" charset="0"/>
              <a:cs typeface="Arial" panose="020B0604020202020204" pitchFamily="34" charset="0"/>
            </a:endParaRPr>
          </a:p>
        </p:txBody>
      </p:sp>
      <p:sp>
        <p:nvSpPr>
          <p:cNvPr id="18" name="Text Placeholder 5">
            <a:extLst>
              <a:ext uri="{FF2B5EF4-FFF2-40B4-BE49-F238E27FC236}">
                <a16:creationId xmlns:a16="http://schemas.microsoft.com/office/drawing/2014/main" id="{46358641-2159-991B-8CF9-EA6FA797E389}"/>
              </a:ext>
            </a:extLst>
          </p:cNvPr>
          <p:cNvSpPr txBox="1">
            <a:spLocks/>
          </p:cNvSpPr>
          <p:nvPr/>
        </p:nvSpPr>
        <p:spPr>
          <a:xfrm>
            <a:off x="538416" y="12299094"/>
            <a:ext cx="3105150" cy="769441"/>
          </a:xfrm>
          <a:prstGeom prst="rect">
            <a:avLst/>
          </a:prstGeom>
        </p:spPr>
        <p:txBody>
          <a:bodyPr wrap="square" lIns="0" tIns="0" rIns="0" bIns="0">
            <a:spAutoFit/>
          </a:bodyPr>
          <a:lstStyle>
            <a:lvl1pPr marL="0">
              <a:defRPr sz="1000" b="0" i="0">
                <a:latin typeface="Lato" panose="020F0502020204030203" pitchFamily="34" charset="0"/>
                <a:ea typeface="Lato" panose="020F0502020204030203" pitchFamily="34" charset="0"/>
                <a:cs typeface="Lato" panose="020F0502020204030203" pitchFamily="34" charset="0"/>
              </a:defRPr>
            </a:lvl1pPr>
            <a:lvl2pPr marL="457200">
              <a:defRPr sz="1000" b="0" i="0">
                <a:latin typeface="Lato" panose="020F0502020204030203" pitchFamily="34" charset="0"/>
                <a:ea typeface="Lato" panose="020F0502020204030203" pitchFamily="34" charset="0"/>
                <a:cs typeface="Lato" panose="020F0502020204030203" pitchFamily="34" charset="0"/>
              </a:defRPr>
            </a:lvl2pPr>
            <a:lvl3pPr marL="914400">
              <a:defRPr sz="1000" b="0" i="0">
                <a:latin typeface="Lato" panose="020F0502020204030203" pitchFamily="34" charset="0"/>
                <a:ea typeface="Lato" panose="020F0502020204030203" pitchFamily="34" charset="0"/>
                <a:cs typeface="Lato" panose="020F0502020204030203" pitchFamily="34" charset="0"/>
              </a:defRPr>
            </a:lvl3pPr>
            <a:lvl4pPr marL="1371600">
              <a:defRPr sz="1000" b="0" i="0">
                <a:latin typeface="Lato" panose="020F0502020204030203" pitchFamily="34" charset="0"/>
                <a:ea typeface="Lato" panose="020F0502020204030203" pitchFamily="34" charset="0"/>
                <a:cs typeface="Lato" panose="020F0502020204030203" pitchFamily="34" charset="0"/>
              </a:defRPr>
            </a:lvl4pPr>
            <a:lvl5pPr marL="1828800">
              <a:defRPr sz="1000" b="0" i="0">
                <a:latin typeface="Lato" panose="020F0502020204030203" pitchFamily="34" charset="0"/>
                <a:ea typeface="Lato" panose="020F0502020204030203" pitchFamily="34" charset="0"/>
                <a:cs typeface="Lato" panose="020F0502020204030203" pitchFamily="34" charset="0"/>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kern="0">
                <a:solidFill>
                  <a:sysClr val="windowText" lastClr="000000"/>
                </a:solidFill>
                <a:latin typeface="Arial" panose="020B0604020202020204" pitchFamily="34" charset="0"/>
                <a:cs typeface="Arial" panose="020B0604020202020204" pitchFamily="34" charset="0"/>
              </a:rPr>
              <a:t>Measuring the impact of the careers programme. Supporting students and their parents/carers to understand career options and pathways available upon graduation. Working with external agencies to secure employment and supported living. </a:t>
            </a:r>
          </a:p>
        </p:txBody>
      </p:sp>
      <p:sp>
        <p:nvSpPr>
          <p:cNvPr id="19" name="object 24">
            <a:extLst>
              <a:ext uri="{FF2B5EF4-FFF2-40B4-BE49-F238E27FC236}">
                <a16:creationId xmlns:a16="http://schemas.microsoft.com/office/drawing/2014/main" id="{5CCC9907-65CF-8C80-106C-71B67C67C5DB}"/>
              </a:ext>
            </a:extLst>
          </p:cNvPr>
          <p:cNvSpPr txBox="1"/>
          <p:nvPr/>
        </p:nvSpPr>
        <p:spPr>
          <a:xfrm>
            <a:off x="7017361" y="10999344"/>
            <a:ext cx="3221723" cy="320601"/>
          </a:xfrm>
          <a:prstGeom prst="rect">
            <a:avLst/>
          </a:prstGeom>
        </p:spPr>
        <p:txBody>
          <a:bodyPr vert="horz" wrap="square" lIns="0" tIns="12700" rIns="0" bIns="0" rtlCol="0">
            <a:spAutoFit/>
          </a:bodyPr>
          <a:lstStyle/>
          <a:p>
            <a:pPr marL="12700" algn="ctr">
              <a:lnSpc>
                <a:spcPct val="100000"/>
              </a:lnSpc>
              <a:spcBef>
                <a:spcPts val="100"/>
              </a:spcBef>
            </a:pPr>
            <a:r>
              <a:rPr lang="en-US" sz="2000" b="1" spc="-65">
                <a:solidFill>
                  <a:srgbClr val="E8B463"/>
                </a:solidFill>
                <a:latin typeface="Arial" panose="020B0604020202020204" pitchFamily="34" charset="0"/>
                <a:cs typeface="Arial" panose="020B0604020202020204" pitchFamily="34" charset="0"/>
              </a:rPr>
              <a:t>G</a:t>
            </a:r>
            <a:r>
              <a:rPr lang="en-GB" sz="2000" b="1" spc="-65">
                <a:solidFill>
                  <a:srgbClr val="E8B463"/>
                </a:solidFill>
                <a:latin typeface="Arial" panose="020B0604020202020204" pitchFamily="34" charset="0"/>
                <a:cs typeface="Arial" panose="020B0604020202020204" pitchFamily="34" charset="0"/>
              </a:rPr>
              <a:t>atsby Benchmark 2 &amp; 3</a:t>
            </a:r>
            <a:endParaRPr lang="en-GB" sz="2000">
              <a:solidFill>
                <a:srgbClr val="E8B463"/>
              </a:solidFill>
              <a:latin typeface="Arial" panose="020B0604020202020204" pitchFamily="34" charset="0"/>
              <a:cs typeface="Arial" panose="020B0604020202020204" pitchFamily="34" charset="0"/>
            </a:endParaRPr>
          </a:p>
        </p:txBody>
      </p:sp>
      <p:sp>
        <p:nvSpPr>
          <p:cNvPr id="20" name="Text Placeholder 5">
            <a:extLst>
              <a:ext uri="{FF2B5EF4-FFF2-40B4-BE49-F238E27FC236}">
                <a16:creationId xmlns:a16="http://schemas.microsoft.com/office/drawing/2014/main" id="{B06D00E1-F2BD-0B48-846A-880F5BE44F18}"/>
              </a:ext>
            </a:extLst>
          </p:cNvPr>
          <p:cNvSpPr txBox="1">
            <a:spLocks/>
          </p:cNvSpPr>
          <p:nvPr/>
        </p:nvSpPr>
        <p:spPr>
          <a:xfrm>
            <a:off x="7119663" y="11395872"/>
            <a:ext cx="3105150" cy="1077218"/>
          </a:xfrm>
          <a:prstGeom prst="rect">
            <a:avLst/>
          </a:prstGeom>
        </p:spPr>
        <p:txBody>
          <a:bodyPr wrap="square" lIns="0" tIns="0" rIns="0" bIns="0">
            <a:spAutoFit/>
          </a:bodyPr>
          <a:lstStyle>
            <a:lvl1pPr marL="0">
              <a:defRPr sz="1000" b="0" i="0">
                <a:latin typeface="Lato" panose="020F0502020204030203" pitchFamily="34" charset="0"/>
                <a:ea typeface="Lato" panose="020F0502020204030203" pitchFamily="34" charset="0"/>
                <a:cs typeface="Lato" panose="020F0502020204030203" pitchFamily="34" charset="0"/>
              </a:defRPr>
            </a:lvl1pPr>
            <a:lvl2pPr marL="457200">
              <a:defRPr sz="1000" b="0" i="0">
                <a:latin typeface="Lato" panose="020F0502020204030203" pitchFamily="34" charset="0"/>
                <a:ea typeface="Lato" panose="020F0502020204030203" pitchFamily="34" charset="0"/>
                <a:cs typeface="Lato" panose="020F0502020204030203" pitchFamily="34" charset="0"/>
              </a:defRPr>
            </a:lvl2pPr>
            <a:lvl3pPr marL="914400">
              <a:defRPr sz="1000" b="0" i="0">
                <a:latin typeface="Lato" panose="020F0502020204030203" pitchFamily="34" charset="0"/>
                <a:ea typeface="Lato" panose="020F0502020204030203" pitchFamily="34" charset="0"/>
                <a:cs typeface="Lato" panose="020F0502020204030203" pitchFamily="34" charset="0"/>
              </a:defRPr>
            </a:lvl3pPr>
            <a:lvl4pPr marL="1371600">
              <a:defRPr sz="1000" b="0" i="0">
                <a:latin typeface="Lato" panose="020F0502020204030203" pitchFamily="34" charset="0"/>
                <a:ea typeface="Lato" panose="020F0502020204030203" pitchFamily="34" charset="0"/>
                <a:cs typeface="Lato" panose="020F0502020204030203" pitchFamily="34" charset="0"/>
              </a:defRPr>
            </a:lvl4pPr>
            <a:lvl5pPr marL="1828800">
              <a:defRPr sz="1000" b="0" i="0">
                <a:latin typeface="Lato" panose="020F0502020204030203" pitchFamily="34" charset="0"/>
                <a:ea typeface="Lato" panose="020F0502020204030203" pitchFamily="34" charset="0"/>
                <a:cs typeface="Lato" panose="020F0502020204030203" pitchFamily="34" charset="0"/>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kern="0">
                <a:solidFill>
                  <a:sysClr val="windowText" lastClr="000000"/>
                </a:solidFill>
                <a:latin typeface="Arial" panose="020B0604020202020204" pitchFamily="34" charset="0"/>
                <a:cs typeface="Arial" panose="020B0604020202020204" pitchFamily="34" charset="0"/>
              </a:rPr>
              <a:t>Destination data is collected for 5 years which supports us to measure the impact of the careers programme. A dedicated Transition Officer that works with students and their parents/carers to explore career options and pathways available. Through EHCP reviews, working with Local Authorities and supported living providers to a positive destination for each student. </a:t>
            </a:r>
          </a:p>
        </p:txBody>
      </p:sp>
      <p:sp>
        <p:nvSpPr>
          <p:cNvPr id="21" name="TextBox 20">
            <a:extLst>
              <a:ext uri="{FF2B5EF4-FFF2-40B4-BE49-F238E27FC236}">
                <a16:creationId xmlns:a16="http://schemas.microsoft.com/office/drawing/2014/main" id="{8151880D-03B1-2F8F-B4CD-03BA34F5BCC2}"/>
              </a:ext>
            </a:extLst>
          </p:cNvPr>
          <p:cNvSpPr txBox="1"/>
          <p:nvPr/>
        </p:nvSpPr>
        <p:spPr>
          <a:xfrm>
            <a:off x="-95568" y="13314876"/>
            <a:ext cx="4251760" cy="289823"/>
          </a:xfrm>
          <a:prstGeom prst="rect">
            <a:avLst/>
          </a:prstGeom>
        </p:spPr>
        <p:txBody>
          <a:bodyPr vert="horz" wrap="square" lIns="0" tIns="12700" rIns="0" bIns="0" rtlCol="0">
            <a:spAutoFit/>
          </a:bodyPr>
          <a:lstStyle/>
          <a:p>
            <a:pPr marL="12700" algn="ctr">
              <a:lnSpc>
                <a:spcPct val="100000"/>
              </a:lnSpc>
              <a:spcBef>
                <a:spcPts val="100"/>
              </a:spcBef>
            </a:pPr>
            <a:r>
              <a:rPr lang="en-US" b="1" spc="-85">
                <a:solidFill>
                  <a:srgbClr val="ED6E4F"/>
                </a:solidFill>
                <a:latin typeface="Arial" panose="020B0604020202020204" pitchFamily="34" charset="0"/>
                <a:cs typeface="Arial" panose="020B0604020202020204" pitchFamily="34" charset="0"/>
              </a:rPr>
              <a:t>Parental involvement </a:t>
            </a:r>
            <a:endParaRPr lang="en-GB" b="1" spc="-85">
              <a:solidFill>
                <a:srgbClr val="ED6E4F"/>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B9F10B57-A585-86F0-013A-34C7AC999102}"/>
              </a:ext>
            </a:extLst>
          </p:cNvPr>
          <p:cNvSpPr txBox="1"/>
          <p:nvPr/>
        </p:nvSpPr>
        <p:spPr>
          <a:xfrm>
            <a:off x="7404100" y="3765542"/>
            <a:ext cx="2849257" cy="320601"/>
          </a:xfrm>
          <a:prstGeom prst="rect">
            <a:avLst/>
          </a:prstGeom>
        </p:spPr>
        <p:txBody>
          <a:bodyPr vert="horz" wrap="square" lIns="0" tIns="12700" rIns="0" bIns="0" rtlCol="0">
            <a:spAutoFit/>
          </a:bodyPr>
          <a:lstStyle/>
          <a:p>
            <a:pPr marL="12700" algn="ctr">
              <a:lnSpc>
                <a:spcPct val="100000"/>
              </a:lnSpc>
              <a:spcBef>
                <a:spcPts val="100"/>
              </a:spcBef>
            </a:pPr>
            <a:r>
              <a:rPr lang="en-US" sz="2000" b="1" spc="-85">
                <a:solidFill>
                  <a:srgbClr val="E8B463"/>
                </a:solidFill>
                <a:latin typeface="Arial" panose="020B0604020202020204" pitchFamily="34" charset="0"/>
                <a:cs typeface="Arial" panose="020B0604020202020204" pitchFamily="34" charset="0"/>
              </a:rPr>
              <a:t>Gatsby Benchmark 3 &amp; 4</a:t>
            </a:r>
            <a:endParaRPr lang="en-GB" sz="2000" b="1" spc="-85">
              <a:solidFill>
                <a:srgbClr val="E8B463"/>
              </a:solidFill>
              <a:latin typeface="Arial" panose="020B0604020202020204" pitchFamily="34" charset="0"/>
              <a:cs typeface="Arial" panose="020B0604020202020204" pitchFamily="34" charset="0"/>
            </a:endParaRPr>
          </a:p>
        </p:txBody>
      </p:sp>
      <p:sp>
        <p:nvSpPr>
          <p:cNvPr id="9" name="object 24">
            <a:extLst>
              <a:ext uri="{FF2B5EF4-FFF2-40B4-BE49-F238E27FC236}">
                <a16:creationId xmlns:a16="http://schemas.microsoft.com/office/drawing/2014/main" id="{FB67F15D-7D67-80E1-B9E3-EDEB72822094}"/>
              </a:ext>
            </a:extLst>
          </p:cNvPr>
          <p:cNvSpPr txBox="1"/>
          <p:nvPr/>
        </p:nvSpPr>
        <p:spPr>
          <a:xfrm>
            <a:off x="7033764" y="12573563"/>
            <a:ext cx="3221723" cy="320601"/>
          </a:xfrm>
          <a:prstGeom prst="rect">
            <a:avLst/>
          </a:prstGeom>
        </p:spPr>
        <p:txBody>
          <a:bodyPr vert="horz" wrap="square" lIns="0" tIns="12700" rIns="0" bIns="0" rtlCol="0">
            <a:spAutoFit/>
          </a:bodyPr>
          <a:lstStyle/>
          <a:p>
            <a:pPr marL="12700" algn="ctr">
              <a:lnSpc>
                <a:spcPct val="100000"/>
              </a:lnSpc>
              <a:spcBef>
                <a:spcPts val="100"/>
              </a:spcBef>
            </a:pPr>
            <a:r>
              <a:rPr lang="en-US" sz="2000" b="1" spc="-65">
                <a:solidFill>
                  <a:srgbClr val="E8B463"/>
                </a:solidFill>
                <a:latin typeface="Arial" panose="020B0604020202020204" pitchFamily="34" charset="0"/>
                <a:cs typeface="Arial" panose="020B0604020202020204" pitchFamily="34" charset="0"/>
              </a:rPr>
              <a:t>G</a:t>
            </a:r>
            <a:r>
              <a:rPr lang="en-GB" sz="2000" b="1" spc="-65">
                <a:solidFill>
                  <a:srgbClr val="E8B463"/>
                </a:solidFill>
                <a:latin typeface="Arial" panose="020B0604020202020204" pitchFamily="34" charset="0"/>
                <a:cs typeface="Arial" panose="020B0604020202020204" pitchFamily="34" charset="0"/>
              </a:rPr>
              <a:t>atsby Benchmark 1</a:t>
            </a:r>
            <a:endParaRPr lang="en-GB" sz="2000">
              <a:solidFill>
                <a:srgbClr val="E8B463"/>
              </a:solidFill>
              <a:latin typeface="Arial" panose="020B0604020202020204" pitchFamily="34" charset="0"/>
              <a:cs typeface="Arial" panose="020B0604020202020204" pitchFamily="34" charset="0"/>
            </a:endParaRPr>
          </a:p>
        </p:txBody>
      </p:sp>
      <p:sp>
        <p:nvSpPr>
          <p:cNvPr id="26" name="Text Placeholder 5">
            <a:extLst>
              <a:ext uri="{FF2B5EF4-FFF2-40B4-BE49-F238E27FC236}">
                <a16:creationId xmlns:a16="http://schemas.microsoft.com/office/drawing/2014/main" id="{462AB19B-B495-F683-ECE7-B3E544E2D5E8}"/>
              </a:ext>
            </a:extLst>
          </p:cNvPr>
          <p:cNvSpPr txBox="1">
            <a:spLocks/>
          </p:cNvSpPr>
          <p:nvPr/>
        </p:nvSpPr>
        <p:spPr>
          <a:xfrm>
            <a:off x="552106" y="13693572"/>
            <a:ext cx="3105150" cy="461665"/>
          </a:xfrm>
          <a:prstGeom prst="rect">
            <a:avLst/>
          </a:prstGeom>
        </p:spPr>
        <p:txBody>
          <a:bodyPr wrap="square" lIns="0" tIns="0" rIns="0" bIns="0">
            <a:spAutoFit/>
          </a:bodyPr>
          <a:lstStyle>
            <a:lvl1pPr marL="0">
              <a:defRPr sz="1000" b="0" i="0">
                <a:latin typeface="Lato" panose="020F0502020204030203" pitchFamily="34" charset="0"/>
                <a:ea typeface="Lato" panose="020F0502020204030203" pitchFamily="34" charset="0"/>
                <a:cs typeface="Lato" panose="020F0502020204030203" pitchFamily="34" charset="0"/>
              </a:defRPr>
            </a:lvl1pPr>
            <a:lvl2pPr marL="457200">
              <a:defRPr sz="1000" b="0" i="0">
                <a:latin typeface="Lato" panose="020F0502020204030203" pitchFamily="34" charset="0"/>
                <a:ea typeface="Lato" panose="020F0502020204030203" pitchFamily="34" charset="0"/>
                <a:cs typeface="Lato" panose="020F0502020204030203" pitchFamily="34" charset="0"/>
              </a:defRPr>
            </a:lvl2pPr>
            <a:lvl3pPr marL="914400">
              <a:defRPr sz="1000" b="0" i="0">
                <a:latin typeface="Lato" panose="020F0502020204030203" pitchFamily="34" charset="0"/>
                <a:ea typeface="Lato" panose="020F0502020204030203" pitchFamily="34" charset="0"/>
                <a:cs typeface="Lato" panose="020F0502020204030203" pitchFamily="34" charset="0"/>
              </a:defRPr>
            </a:lvl3pPr>
            <a:lvl4pPr marL="1371600">
              <a:defRPr sz="1000" b="0" i="0">
                <a:latin typeface="Lato" panose="020F0502020204030203" pitchFamily="34" charset="0"/>
                <a:ea typeface="Lato" panose="020F0502020204030203" pitchFamily="34" charset="0"/>
                <a:cs typeface="Lato" panose="020F0502020204030203" pitchFamily="34" charset="0"/>
              </a:defRPr>
            </a:lvl4pPr>
            <a:lvl5pPr marL="1828800">
              <a:defRPr sz="1000" b="0" i="0">
                <a:latin typeface="Lato" panose="020F0502020204030203" pitchFamily="34" charset="0"/>
                <a:ea typeface="Lato" panose="020F0502020204030203" pitchFamily="34" charset="0"/>
                <a:cs typeface="Lato" panose="020F0502020204030203" pitchFamily="34" charset="0"/>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kern="0">
                <a:solidFill>
                  <a:sysClr val="windowText" lastClr="000000"/>
                </a:solidFill>
                <a:latin typeface="Arial" panose="020B0604020202020204" pitchFamily="34" charset="0"/>
                <a:cs typeface="Arial" panose="020B0604020202020204" pitchFamily="34" charset="0"/>
              </a:rPr>
              <a:t>Working collaboratively with parents to ensure best outcomes for their young person. Responding to parent feedback to ensure quality of provision. </a:t>
            </a:r>
          </a:p>
        </p:txBody>
      </p:sp>
      <p:sp>
        <p:nvSpPr>
          <p:cNvPr id="28" name="Text Placeholder 5">
            <a:extLst>
              <a:ext uri="{FF2B5EF4-FFF2-40B4-BE49-F238E27FC236}">
                <a16:creationId xmlns:a16="http://schemas.microsoft.com/office/drawing/2014/main" id="{93167762-6B98-85CA-67E1-A9A64B48EAE7}"/>
              </a:ext>
            </a:extLst>
          </p:cNvPr>
          <p:cNvSpPr txBox="1">
            <a:spLocks/>
          </p:cNvSpPr>
          <p:nvPr/>
        </p:nvSpPr>
        <p:spPr>
          <a:xfrm>
            <a:off x="7119663" y="12991064"/>
            <a:ext cx="3105150" cy="615553"/>
          </a:xfrm>
          <a:prstGeom prst="rect">
            <a:avLst/>
          </a:prstGeom>
        </p:spPr>
        <p:txBody>
          <a:bodyPr wrap="square" lIns="0" tIns="0" rIns="0" bIns="0">
            <a:spAutoFit/>
          </a:bodyPr>
          <a:lstStyle>
            <a:lvl1pPr marL="0">
              <a:defRPr sz="1000" b="0" i="0">
                <a:latin typeface="Lato" panose="020F0502020204030203" pitchFamily="34" charset="0"/>
                <a:ea typeface="Lato" panose="020F0502020204030203" pitchFamily="34" charset="0"/>
                <a:cs typeface="Lato" panose="020F0502020204030203" pitchFamily="34" charset="0"/>
              </a:defRPr>
            </a:lvl1pPr>
            <a:lvl2pPr marL="457200">
              <a:defRPr sz="1000" b="0" i="0">
                <a:latin typeface="Lato" panose="020F0502020204030203" pitchFamily="34" charset="0"/>
                <a:ea typeface="Lato" panose="020F0502020204030203" pitchFamily="34" charset="0"/>
                <a:cs typeface="Lato" panose="020F0502020204030203" pitchFamily="34" charset="0"/>
              </a:defRPr>
            </a:lvl2pPr>
            <a:lvl3pPr marL="914400">
              <a:defRPr sz="1000" b="0" i="0">
                <a:latin typeface="Lato" panose="020F0502020204030203" pitchFamily="34" charset="0"/>
                <a:ea typeface="Lato" panose="020F0502020204030203" pitchFamily="34" charset="0"/>
                <a:cs typeface="Lato" panose="020F0502020204030203" pitchFamily="34" charset="0"/>
              </a:defRPr>
            </a:lvl3pPr>
            <a:lvl4pPr marL="1371600">
              <a:defRPr sz="1000" b="0" i="0">
                <a:latin typeface="Lato" panose="020F0502020204030203" pitchFamily="34" charset="0"/>
                <a:ea typeface="Lato" panose="020F0502020204030203" pitchFamily="34" charset="0"/>
                <a:cs typeface="Lato" panose="020F0502020204030203" pitchFamily="34" charset="0"/>
              </a:defRPr>
            </a:lvl4pPr>
            <a:lvl5pPr marL="1828800">
              <a:defRPr sz="1000" b="0" i="0">
                <a:latin typeface="Lato" panose="020F0502020204030203" pitchFamily="34" charset="0"/>
                <a:ea typeface="Lato" panose="020F0502020204030203" pitchFamily="34" charset="0"/>
                <a:cs typeface="Lato" panose="020F0502020204030203" pitchFamily="34" charset="0"/>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kern="0">
                <a:solidFill>
                  <a:sysClr val="windowText" lastClr="000000"/>
                </a:solidFill>
                <a:latin typeface="Arial" panose="020B0604020202020204" pitchFamily="34" charset="0"/>
                <a:cs typeface="Arial" panose="020B0604020202020204" pitchFamily="34" charset="0"/>
              </a:rPr>
              <a:t>Parents attend the Aurora Foxes Futures Fair, evaluate provision, through questionnaires  meet  with the transition officer in the Autumn term of the student’s final year and discuss destinations. </a:t>
            </a:r>
          </a:p>
        </p:txBody>
      </p:sp>
    </p:spTree>
    <p:extLst>
      <p:ext uri="{BB962C8B-B14F-4D97-AF65-F5344CB8AC3E}">
        <p14:creationId xmlns:p14="http://schemas.microsoft.com/office/powerpoint/2010/main" val="1376569328"/>
      </p:ext>
    </p:extLst>
  </p:cSld>
  <p:clrMapOvr>
    <a:masterClrMapping/>
  </p:clrMapOvr>
</p:sld>
</file>

<file path=ppt/theme/theme1.xml><?xml version="1.0" encoding="utf-8"?>
<a:theme xmlns:a="http://schemas.openxmlformats.org/drawingml/2006/main" name="Office Theme">
  <a:themeElements>
    <a:clrScheme name="CEC Body text">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wrap="square" lIns="0" tIns="12700" rIns="0" bIns="0" rtlCol="0">
        <a:spAutoFit/>
      </a:bodyPr>
      <a:lstStyle>
        <a:defPPr marL="12700" algn="l">
          <a:lnSpc>
            <a:spcPct val="100000"/>
          </a:lnSpc>
          <a:spcBef>
            <a:spcPts val="100"/>
          </a:spcBef>
          <a:defRPr sz="3000" b="1" spc="-85" dirty="0" smtClean="0">
            <a:solidFill>
              <a:srgbClr val="00A8A8"/>
            </a:solidFill>
            <a:latin typeface="Lato"/>
            <a:cs typeface="Lato"/>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311C0B8E4843B409F732F5CB35F1B06" ma:contentTypeVersion="27" ma:contentTypeDescription="Create a new document." ma:contentTypeScope="" ma:versionID="1aa7a7c639dc96e439258626e380a7b7">
  <xsd:schema xmlns:xsd="http://www.w3.org/2001/XMLSchema" xmlns:xs="http://www.w3.org/2001/XMLSchema" xmlns:p="http://schemas.microsoft.com/office/2006/metadata/properties" xmlns:ns1="http://schemas.microsoft.com/sharepoint/v3" xmlns:ns2="6e338e80-e525-41b7-8a96-b74a0a4d8fb8" xmlns:ns3="115bfacc-cd63-4e60-bfe5-58acc0ae1a87" targetNamespace="http://schemas.microsoft.com/office/2006/metadata/properties" ma:root="true" ma:fieldsID="cf03853d015de2d7c660e938265b2c86" ns1:_="" ns2:_="" ns3:_="">
    <xsd:import namespace="http://schemas.microsoft.com/sharepoint/v3"/>
    <xsd:import namespace="6e338e80-e525-41b7-8a96-b74a0a4d8fb8"/>
    <xsd:import namespace="115bfacc-cd63-4e60-bfe5-58acc0ae1a87"/>
    <xsd:element name="properties">
      <xsd:complexType>
        <xsd:sequence>
          <xsd:element name="documentManagement">
            <xsd:complexType>
              <xsd:all>
                <xsd:element ref="ns2:Typeofrecipe" minOccurs="0"/>
                <xsd:element ref="ns2:Widgit" minOccurs="0"/>
                <xsd:element ref="ns2:Fromdish"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LengthInSeconds" minOccurs="0"/>
                <xsd:element ref="ns1:_ip_UnifiedCompliancePolicyProperties" minOccurs="0"/>
                <xsd:element ref="ns1:_ip_UnifiedCompliancePolicyUIAction" minOccurs="0"/>
                <xsd:element ref="ns2:MediaServiceSearchProperties" minOccurs="0"/>
                <xsd:element ref="ns2:Typeofrecipe1"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5" nillable="true" ma:displayName="Unified Compliance Policy Properties" ma:hidden="true" ma:internalName="_ip_UnifiedCompliancePolicyProperties" ma:readOnly="false">
      <xsd:simpleType>
        <xsd:restriction base="dms:Note"/>
      </xsd:simpleType>
    </xsd:element>
    <xsd:element name="_ip_UnifiedCompliancePolicyUIAction" ma:index="26"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e338e80-e525-41b7-8a96-b74a0a4d8fb8" elementFormDefault="qualified">
    <xsd:import namespace="http://schemas.microsoft.com/office/2006/documentManagement/types"/>
    <xsd:import namespace="http://schemas.microsoft.com/office/infopath/2007/PartnerControls"/>
    <xsd:element name="Typeofrecipe" ma:index="2" nillable="true" ma:displayName="0" ma:format="Dropdown" ma:internalName="Typeofrecipe">
      <xsd:simpleType>
        <xsd:restriction base="dms:Choice">
          <xsd:enumeration value="Year 1"/>
          <xsd:enumeration value="Year 2"/>
          <xsd:enumeration value="Year 3"/>
          <xsd:enumeration value="Year 4"/>
        </xsd:restriction>
      </xsd:simpleType>
    </xsd:element>
    <xsd:element name="Widgit" ma:index="3" nillable="true" ma:displayName="Widgit" ma:format="Dropdown" ma:internalName="Widgit" ma:readOnly="false">
      <xsd:simpleType>
        <xsd:restriction base="dms:Choice">
          <xsd:enumeration value="Widgit"/>
          <xsd:enumeration value="Non-widgit"/>
        </xsd:restriction>
      </xsd:simpleType>
    </xsd:element>
    <xsd:element name="Fromdish" ma:index="4" nillable="true" ma:displayName="From dish" ma:format="Dropdown" ma:internalName="Fromdish">
      <xsd:complexType>
        <xsd:complexContent>
          <xsd:extension base="dms:MultiChoiceFillIn">
            <xsd:sequence>
              <xsd:element name="Value" maxOccurs="unbounded" minOccurs="0" nillable="true">
                <xsd:simpleType>
                  <xsd:union memberTypes="dms:Text">
                    <xsd:simpleType>
                      <xsd:restriction base="dms:Choice">
                        <xsd:enumeration value="Fish and Chips"/>
                        <xsd:enumeration value="Tempura Aubergine"/>
                        <xsd:enumeration value="Burgers"/>
                        <xsd:enumeration value="Soup"/>
                        <xsd:enumeration value="Sunday Roast"/>
                        <xsd:enumeration value="Goats Cheese Salad"/>
                        <xsd:enumeration value="Sausage and Mash"/>
                        <xsd:enumeration value="OfF-menu"/>
                        <xsd:enumeration value="Chocolate Torte"/>
                        <xsd:enumeration value="Sticky Toffee Pudding"/>
                        <xsd:enumeration value="Ragu"/>
                      </xsd:restriction>
                    </xsd:simpleType>
                  </xsd:union>
                </xsd:simpleType>
              </xsd:element>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hidden="true" ma:internalName="MediaServiceKeyPoints" ma:readOnly="true">
      <xsd:simpleType>
        <xsd:restriction base="dms:Note"/>
      </xsd:simpleType>
    </xsd:element>
    <xsd:element name="MediaServiceAutoTags" ma:index="12" nillable="true" ma:displayName="Tags" ma:hidden="true"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hidden="true" ma:internalName="MediaServiceOCR" ma:readOnly="true">
      <xsd:simpleType>
        <xsd:restriction base="dms:Note"/>
      </xsd:simpleType>
    </xsd:element>
    <xsd:element name="MediaServiceLocation" ma:index="17" nillable="true" ma:displayName="Location" ma:hidden="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edcb182-8159-4cf4-95a4-37d1ad89c5e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Typeofrecipe1" ma:index="29" nillable="true" ma:displayName="Type of recipe1" ma:format="Dropdown" ma:hidden="true" ma:internalName="Typeofrecipe1" ma:readOnly="false">
      <xsd:simpleType>
        <xsd:restriction base="dms:Choice">
          <xsd:enumeration value="Starters"/>
          <xsd:enumeration value="Mains"/>
          <xsd:enumeration value="Desserts"/>
          <xsd:enumeration value="Off-menu"/>
          <xsd:enumeration value="Soups"/>
          <xsd:enumeration value="Cakes"/>
        </xsd:restriction>
      </xsd:simpleType>
    </xsd:element>
  </xsd:schema>
  <xsd:schema xmlns:xsd="http://www.w3.org/2001/XMLSchema" xmlns:xs="http://www.w3.org/2001/XMLSchema" xmlns:dms="http://schemas.microsoft.com/office/2006/documentManagement/types" xmlns:pc="http://schemas.microsoft.com/office/infopath/2007/PartnerControls" targetNamespace="115bfacc-cd63-4e60-bfe5-58acc0ae1a87" elementFormDefault="qualified">
    <xsd:import namespace="http://schemas.microsoft.com/office/2006/documentManagement/types"/>
    <xsd:import namespace="http://schemas.microsoft.com/office/infopath/2007/PartnerControls"/>
    <xsd:element name="SharedWithUsers" ma:index="18"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hidden="true" ma:internalName="SharedWithDetails" ma:readOnly="true">
      <xsd:simpleType>
        <xsd:restriction base="dms:Note"/>
      </xsd:simpleType>
    </xsd:element>
    <xsd:element name="TaxCatchAll" ma:index="22" nillable="true" ma:displayName="Taxonomy Catch All Column" ma:hidden="true" ma:list="{f8b85728-a621-4473-889a-ee81c874778e}" ma:internalName="TaxCatchAll" ma:readOnly="false" ma:showField="CatchAllData" ma:web="115bfacc-cd63-4e60-bfe5-58acc0ae1a8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115bfacc-cd63-4e60-bfe5-58acc0ae1a87">
      <UserInfo>
        <DisplayName>Kim Williams</DisplayName>
        <AccountId>31</AccountId>
        <AccountType/>
      </UserInfo>
    </SharedWithUsers>
    <lcf76f155ced4ddcb4097134ff3c332f xmlns="6e338e80-e525-41b7-8a96-b74a0a4d8fb8">
      <Terms xmlns="http://schemas.microsoft.com/office/infopath/2007/PartnerControls"/>
    </lcf76f155ced4ddcb4097134ff3c332f>
    <TaxCatchAll xmlns="115bfacc-cd63-4e60-bfe5-58acc0ae1a87" xsi:nil="true"/>
    <_ip_UnifiedCompliancePolicyUIAction xmlns="http://schemas.microsoft.com/sharepoint/v3" xsi:nil="true"/>
    <_ip_UnifiedCompliancePolicyProperties xmlns="http://schemas.microsoft.com/sharepoint/v3" xsi:nil="true"/>
    <Widgit xmlns="6e338e80-e525-41b7-8a96-b74a0a4d8fb8" xsi:nil="true"/>
    <Typeofrecipe1 xmlns="6e338e80-e525-41b7-8a96-b74a0a4d8fb8" xsi:nil="true"/>
    <Typeofrecipe xmlns="6e338e80-e525-41b7-8a96-b74a0a4d8fb8" xsi:nil="true"/>
    <Fromdish xmlns="6e338e80-e525-41b7-8a96-b74a0a4d8fb8" xsi:nil="true"/>
  </documentManagement>
</p:properties>
</file>

<file path=customXml/itemProps1.xml><?xml version="1.0" encoding="utf-8"?>
<ds:datastoreItem xmlns:ds="http://schemas.openxmlformats.org/officeDocument/2006/customXml" ds:itemID="{E65BC409-A193-485D-AF4E-E95157F9EF53}">
  <ds:schemaRefs>
    <ds:schemaRef ds:uri="http://schemas.microsoft.com/sharepoint/v3/contenttype/forms"/>
  </ds:schemaRefs>
</ds:datastoreItem>
</file>

<file path=customXml/itemProps2.xml><?xml version="1.0" encoding="utf-8"?>
<ds:datastoreItem xmlns:ds="http://schemas.openxmlformats.org/officeDocument/2006/customXml" ds:itemID="{82281AB3-ECB3-4325-B7DD-500021A0D38A}">
  <ds:schemaRefs>
    <ds:schemaRef ds:uri="115bfacc-cd63-4e60-bfe5-58acc0ae1a87"/>
    <ds:schemaRef ds:uri="6e338e80-e525-41b7-8a96-b74a0a4d8fb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6E11E2F-5B33-423A-9D88-1429597F285D}">
  <ds:schemaRefs>
    <ds:schemaRef ds:uri="http://schemas.microsoft.com/office/2006/metadata/properties"/>
    <ds:schemaRef ds:uri="http://schemas.microsoft.com/office/2006/documentManagement/types"/>
    <ds:schemaRef ds:uri="115bfacc-cd63-4e60-bfe5-58acc0ae1a87"/>
    <ds:schemaRef ds:uri="6e338e80-e525-41b7-8a96-b74a0a4d8fb8"/>
    <ds:schemaRef ds:uri="http://purl.org/dc/dcmitype/"/>
    <ds:schemaRef ds:uri="http://purl.org/dc/terms/"/>
    <ds:schemaRef ds:uri="http://schemas.microsoft.com/office/infopath/2007/PartnerControls"/>
    <ds:schemaRef ds:uri="http://purl.org/dc/elements/1.1/"/>
    <ds:schemaRef ds:uri="http://schemas.openxmlformats.org/package/2006/metadata/core-properties"/>
    <ds:schemaRef ds:uri="http://schemas.microsoft.com/sharepoint/v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714</Words>
  <Application>Microsoft Office PowerPoint</Application>
  <PresentationFormat>Custom</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Calibri</vt:lpstr>
      <vt:lpstr>Lato</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Dillon</dc:creator>
  <cp:lastModifiedBy>Kim Williams</cp:lastModifiedBy>
  <cp:revision>4</cp:revision>
  <dcterms:created xsi:type="dcterms:W3CDTF">2020-04-16T08:53:31Z</dcterms:created>
  <dcterms:modified xsi:type="dcterms:W3CDTF">2025-09-26T08:51:14Z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2020-04-16T00:00:00Z</vt:filetime>
  </property>
  <property fmtid="{D5CDD505-2E9C-101B-9397-08002B2CF9AE}" pid="3" name="Creator">
    <vt:lpwstr>Adobe InDesign 15.0 (Macintosh)</vt:lpwstr>
  </property>
  <property fmtid="{D5CDD505-2E9C-101B-9397-08002B2CF9AE}" pid="4" name="LastSaved">
    <vt:filetime>2020-04-16T00:00:00Z</vt:filetime>
  </property>
  <property fmtid="{D5CDD505-2E9C-101B-9397-08002B2CF9AE}" pid="5" name="ContentTypeId">
    <vt:lpwstr>0x010100A311C0B8E4843B409F732F5CB35F1B06</vt:lpwstr>
  </property>
  <property fmtid="{D5CDD505-2E9C-101B-9397-08002B2CF9AE}" pid="6" name="MediaServiceImageTags">
    <vt:lpwstr/>
  </property>
</Properties>
</file>