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5" r:id="rId3"/>
    <p:sldId id="257" r:id="rId4"/>
    <p:sldId id="258" r:id="rId5"/>
    <p:sldId id="274" r:id="rId6"/>
    <p:sldId id="264" r:id="rId7"/>
    <p:sldId id="260" r:id="rId8"/>
    <p:sldId id="276" r:id="rId9"/>
    <p:sldId id="261" r:id="rId10"/>
    <p:sldId id="277" r:id="rId11"/>
    <p:sldId id="259" r:id="rId12"/>
    <p:sldId id="278" r:id="rId13"/>
    <p:sldId id="263" r:id="rId14"/>
    <p:sldId id="281" r:id="rId15"/>
    <p:sldId id="262" r:id="rId16"/>
    <p:sldId id="28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ke Sweetland" userId="653ac728-fd2c-485a-afed-ddf68ecb46ed" providerId="ADAL" clId="{24F91041-FEE0-4EB6-8713-097A1F9529B4}"/>
    <pc:docChg chg="delSld modSld">
      <pc:chgData name="Luke Sweetland" userId="653ac728-fd2c-485a-afed-ddf68ecb46ed" providerId="ADAL" clId="{24F91041-FEE0-4EB6-8713-097A1F9529B4}" dt="2026-04-29T16:03:31.868" v="57" actId="47"/>
      <pc:docMkLst>
        <pc:docMk/>
      </pc:docMkLst>
      <pc:sldChg chg="del">
        <pc:chgData name="Luke Sweetland" userId="653ac728-fd2c-485a-afed-ddf68ecb46ed" providerId="ADAL" clId="{24F91041-FEE0-4EB6-8713-097A1F9529B4}" dt="2026-04-29T16:03:31.868" v="57" actId="47"/>
        <pc:sldMkLst>
          <pc:docMk/>
          <pc:sldMk cId="654657607" sldId="256"/>
        </pc:sldMkLst>
      </pc:sldChg>
      <pc:sldChg chg="modSp mod">
        <pc:chgData name="Luke Sweetland" userId="653ac728-fd2c-485a-afed-ddf68ecb46ed" providerId="ADAL" clId="{24F91041-FEE0-4EB6-8713-097A1F9529B4}" dt="2026-04-29T08:48:45.418" v="11" actId="20577"/>
        <pc:sldMkLst>
          <pc:docMk/>
          <pc:sldMk cId="1625291561" sldId="274"/>
        </pc:sldMkLst>
        <pc:spChg chg="mod">
          <ac:chgData name="Luke Sweetland" userId="653ac728-fd2c-485a-afed-ddf68ecb46ed" providerId="ADAL" clId="{24F91041-FEE0-4EB6-8713-097A1F9529B4}" dt="2026-04-29T08:48:45.418" v="11" actId="20577"/>
          <ac:spMkLst>
            <pc:docMk/>
            <pc:sldMk cId="1625291561" sldId="274"/>
            <ac:spMk id="8" creationId="{A578C806-E4B5-ECB4-2F91-E3052D53A12A}"/>
          </ac:spMkLst>
        </pc:spChg>
      </pc:sldChg>
      <pc:sldChg chg="modSp mod">
        <pc:chgData name="Luke Sweetland" userId="653ac728-fd2c-485a-afed-ddf68ecb46ed" providerId="ADAL" clId="{24F91041-FEE0-4EB6-8713-097A1F9529B4}" dt="2026-04-29T08:49:35.327" v="56" actId="20577"/>
        <pc:sldMkLst>
          <pc:docMk/>
          <pc:sldMk cId="125260147" sldId="276"/>
        </pc:sldMkLst>
        <pc:spChg chg="mod">
          <ac:chgData name="Luke Sweetland" userId="653ac728-fd2c-485a-afed-ddf68ecb46ed" providerId="ADAL" clId="{24F91041-FEE0-4EB6-8713-097A1F9529B4}" dt="2026-04-29T08:49:35.327" v="56" actId="20577"/>
          <ac:spMkLst>
            <pc:docMk/>
            <pc:sldMk cId="125260147" sldId="276"/>
            <ac:spMk id="2" creationId="{AB815F40-2903-8023-FF4C-30201AF8C9D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E6122-6D57-5D91-B274-A52B1A3013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9BA46A-CE8D-C541-C5F0-4929272DB8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406777-81CD-D19B-FCD6-732046F96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5724-FDFF-4C31-A0FD-6AE3D42F0C92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3B1110-1566-3958-221E-ABE467859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3BC557-5F29-392D-412C-FF3B22355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29C8C-F057-420B-9BB6-DBB072D50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298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1E9C-0CFB-9263-81C5-254438B90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AAE27-48E7-381B-5F9B-A71F28B2B2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56DB76-7925-CEFA-2CC9-9B5AB17B8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5724-FDFF-4C31-A0FD-6AE3D42F0C92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6EB1E-C1ED-9110-F8FC-8466B5152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3DF78D-3AD4-9005-E1F9-A73CF1271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29C8C-F057-420B-9BB6-DBB072D50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594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1A113-B610-3668-BA67-C74C3CF9C1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3DECF4-E063-784C-04F7-27D98C2B9D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F8A2A8-CDAD-9DCC-1AB6-911C44DFA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5724-FDFF-4C31-A0FD-6AE3D42F0C92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F9303-23A0-558A-04E7-2220A39EA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26AB3-12DB-C8CF-E717-D07393902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29C8C-F057-420B-9BB6-DBB072D50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491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CCADBF-8D08-4203-BD9A-EAE402179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45AFC-2154-65A2-F2B8-2625D393D4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859C7F-943B-CC9B-BB54-5422143757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58D6AF-BCCC-D6D5-22B1-BE3E68B87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5724-FDFF-4C31-A0FD-6AE3D42F0C92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8123F2-B39C-FC91-717C-A02296558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7C0BA8-BE68-9040-AE6C-149F5885D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29C8C-F057-420B-9BB6-DBB072D50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86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9A8C8-AE34-0BBB-D47A-21AFB3EA8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DDCCB7-5217-8A0F-3A7A-7914B3E46F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30A472-0CBA-DCDA-75EB-76E2730759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C430FF-F398-166E-6E67-F4F7D11D92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F46E0B-07F8-B2A9-6A21-41950FDFE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07BD63-C320-CB4E-64EE-DEEFBD7C6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5724-FDFF-4C31-A0FD-6AE3D42F0C92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2E33E6-CF8E-8AB7-42AC-29236106E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B81820-FCDA-43B4-C004-0A5581290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29C8C-F057-420B-9BB6-DBB072D50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84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45CE7-6E38-CC5E-EACB-DE41FB1E2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DC4138-7029-7285-949F-852151AE5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5724-FDFF-4C31-A0FD-6AE3D42F0C92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A9A2C0-5C4C-8706-C5C4-EC4AD570F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F3DBE7-626D-D575-CBB1-29A8A8C49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29C8C-F057-420B-9BB6-DBB072D50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33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B5763B-6E51-7495-A287-3208CEEB0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5724-FDFF-4C31-A0FD-6AE3D42F0C92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E64F22-3329-A490-9AF5-2C2A7045B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B32345-4F6B-EF84-E253-6FB0182B7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29C8C-F057-420B-9BB6-DBB072D50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352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1BA85-0241-25DF-D94C-FDC117855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28752-A426-3623-C339-D320223D62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CA0062-A39B-22B4-E2E2-AAC8BD0F8C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09257F-9F76-5AF7-3BF5-77F585262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5724-FDFF-4C31-A0FD-6AE3D42F0C92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12D346-1646-97E9-D48F-77698E39B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0B4CF3-CB01-DA58-34E3-0279FDBED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29C8C-F057-420B-9BB6-DBB072D50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02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798D8-C25F-EF1D-67A6-49CBECA83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5CA457A-C1BD-F56E-D471-A7E337FBC7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77C7B4-5721-6F8F-9472-02E7E01A0D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C9ACC8-C8ED-1B47-953D-B4CF4478F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5724-FDFF-4C31-A0FD-6AE3D42F0C92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A9E2D4-1498-17F7-8EC0-2289ACE3B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410745-6768-C68B-8A73-1E1E01460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29C8C-F057-420B-9BB6-DBB072D50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994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84FAF-3A01-EAFE-C039-77041BB09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538C3A-5E29-44CA-1C92-7A6E59BE47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1FA4A-6F24-77A6-6EFD-BAD7CE959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5724-FDFF-4C31-A0FD-6AE3D42F0C92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E85B39-A0F9-5AEB-A16C-BE0ED497C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C6F24-8460-15DD-754B-A130BF07F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29C8C-F057-420B-9BB6-DBB072D50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934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FF3D56-6197-F336-288D-29F7DA5650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01510A-6246-5050-7CAC-6FFC03D85C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57C6D0-D865-DB55-569F-8A49AA4B1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5724-FDFF-4C31-A0FD-6AE3D42F0C92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047AD-6A8E-BF6B-2468-76AE0BADF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9BA8F4-E269-E92A-C851-6706138DA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29C8C-F057-420B-9BB6-DBB072D50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800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1980AE-D787-514B-18DF-09D1AA3AF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F968DB-22D9-8A57-9D3F-CEDC40D4FF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70961E-798D-42DD-51D6-ECBEFF09D0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C15724-FDFF-4C31-A0FD-6AE3D42F0C92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C93C3A-FC79-784A-4879-D01628741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280741-7660-A3B6-0389-F91BEBC4DC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E29C8C-F057-420B-9BB6-DBB072D50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990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20F73C-B14B-8548-8874-A26F21CDD7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FAEA23CB-CEE6-BF63-183D-EB660C2992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869087"/>
            <a:ext cx="9144000" cy="1655762"/>
          </a:xfrm>
        </p:spPr>
        <p:txBody>
          <a:bodyPr/>
          <a:lstStyle/>
          <a:p>
            <a:r>
              <a:rPr lang="en-US" dirty="0"/>
              <a:t>Topic: Superheroes</a:t>
            </a:r>
            <a:endParaRPr lang="en-GB" dirty="0"/>
          </a:p>
        </p:txBody>
      </p:sp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2C5DB455-8482-7640-032C-4373427B9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2D024F-F411-A6B8-AE74-2CC69DD18F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ADD1491-6543-DBAF-D894-CE4E98E67998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23FABA-724A-65EC-2C37-64FCD08851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3062" y="4611642"/>
            <a:ext cx="5265876" cy="12726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9097E6-F887-AC9B-7F3E-B61DAC9086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9504" y="1704618"/>
            <a:ext cx="4612992" cy="267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489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633830-6F95-C1B0-910D-E2AB5F4312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3EA1726-9034-79BE-6D8E-77BC83F9F7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869087"/>
            <a:ext cx="9144000" cy="1655762"/>
          </a:xfrm>
        </p:spPr>
        <p:txBody>
          <a:bodyPr/>
          <a:lstStyle/>
          <a:p>
            <a:r>
              <a:rPr lang="en-US" dirty="0"/>
              <a:t>Topic: Superheroes</a:t>
            </a:r>
            <a:endParaRPr lang="en-GB" dirty="0"/>
          </a:p>
        </p:txBody>
      </p:sp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62E58496-E88C-CB7C-0809-62980A1D4D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645287B-03D6-ABC2-610F-45666834A7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7E432DC-14BE-39B8-14EA-3FEA49B94F44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581BAC0-4A04-1884-6E1A-4861ED1C37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3062" y="4611642"/>
            <a:ext cx="5265876" cy="12726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0283637-C099-8B2A-61F3-07720A96CA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9504" y="1704618"/>
            <a:ext cx="4612992" cy="2672080"/>
          </a:xfrm>
          <a:prstGeom prst="rect">
            <a:avLst/>
          </a:prstGeom>
        </p:spPr>
      </p:pic>
      <p:sp>
        <p:nvSpPr>
          <p:cNvPr id="2" name="Teardrop 1">
            <a:extLst>
              <a:ext uri="{FF2B5EF4-FFF2-40B4-BE49-F238E27FC236}">
                <a16:creationId xmlns:a16="http://schemas.microsoft.com/office/drawing/2014/main" id="{9871E777-C51E-B1F8-AC3A-ADE49AB1AB62}"/>
              </a:ext>
            </a:extLst>
          </p:cNvPr>
          <p:cNvSpPr/>
          <p:nvPr/>
        </p:nvSpPr>
        <p:spPr>
          <a:xfrm flipH="1">
            <a:off x="-1" y="-1"/>
            <a:ext cx="5102942" cy="3949003"/>
          </a:xfrm>
          <a:prstGeom prst="teardrop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This example if from Autumn 1 Cycle A</a:t>
            </a:r>
          </a:p>
          <a:p>
            <a:pPr algn="ctr"/>
            <a:endParaRPr lang="en-US" dirty="0"/>
          </a:p>
          <a:p>
            <a:pPr algn="ctr"/>
            <a:r>
              <a:rPr lang="en-US" sz="1400" dirty="0"/>
              <a:t>It focuses on Everyday heroes</a:t>
            </a:r>
          </a:p>
          <a:p>
            <a:pPr algn="ctr"/>
            <a:endParaRPr lang="en-US" sz="1400" dirty="0"/>
          </a:p>
          <a:p>
            <a:pPr algn="ctr"/>
            <a:r>
              <a:rPr lang="en-US" sz="1400" dirty="0"/>
              <a:t>The structure is here to adapt by the class lead for their specific class. This might not be the finished approach for each class.</a:t>
            </a:r>
          </a:p>
          <a:p>
            <a:pPr algn="ctr"/>
            <a:endParaRPr lang="en-US" sz="1400" dirty="0"/>
          </a:p>
          <a:p>
            <a:pPr algn="ctr"/>
            <a:r>
              <a:rPr lang="en-US" sz="1400" dirty="0"/>
              <a:t>This first slide  - our hook - gathers student interest  - a guessing game based on the picture alone!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284231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B32B36-1E52-4673-2868-94E27C90C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388B37E-A000-8054-1E12-9A3173228A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869087"/>
            <a:ext cx="9144000" cy="1655762"/>
          </a:xfrm>
        </p:spPr>
        <p:txBody>
          <a:bodyPr/>
          <a:lstStyle/>
          <a:p>
            <a:r>
              <a:rPr lang="en-US" dirty="0"/>
              <a:t>Topic: Superheroes</a:t>
            </a:r>
            <a:endParaRPr lang="en-GB" dirty="0"/>
          </a:p>
        </p:txBody>
      </p:sp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E8A91E79-24C5-1614-C68E-01F37C2572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A55B67-B7BE-3B4B-5AC7-C1CDD576E4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A60CB1F-FF45-4EAE-A90B-7515CA80CE7D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6D63E59-EFA4-BC73-20DC-FA647E6C62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3062" y="4611642"/>
            <a:ext cx="5265876" cy="12726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7B4E234-C6F7-DDCD-2209-8983BED886EE}"/>
              </a:ext>
            </a:extLst>
          </p:cNvPr>
          <p:cNvSpPr txBox="1"/>
          <p:nvPr/>
        </p:nvSpPr>
        <p:spPr>
          <a:xfrm>
            <a:off x="8321136" y="4095833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Job: Office Assistant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1516C1A-C0B3-5DE4-CAB1-3296ED5E39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9504" y="1704618"/>
            <a:ext cx="4612992" cy="267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096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92E84D-547C-26C8-91EC-6EF419033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7EC2505D-C72A-2699-AFFB-5171DA7B40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DD651FA-D598-AB7B-2882-1117C6B563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973E107-7B9C-4407-6CB8-04AADCCA5D14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A985FE-8362-066E-12DB-6415FCECA3B2}"/>
              </a:ext>
            </a:extLst>
          </p:cNvPr>
          <p:cNvSpPr txBox="1"/>
          <p:nvPr/>
        </p:nvSpPr>
        <p:spPr>
          <a:xfrm>
            <a:off x="4271650" y="318221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Job: Office Assistant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25E8751-CC42-1AAF-87EE-CD0D9E7E5EA8}"/>
              </a:ext>
            </a:extLst>
          </p:cNvPr>
          <p:cNvSpPr txBox="1"/>
          <p:nvPr/>
        </p:nvSpPr>
        <p:spPr>
          <a:xfrm>
            <a:off x="258450" y="1166948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What do they do?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83113F-6FCC-54E3-7958-B035700C89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1664" y="2092960"/>
            <a:ext cx="4612992" cy="26720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8AF7CE-79B7-6A1A-C6AC-4517832EC8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413" y="2364532"/>
            <a:ext cx="5685013" cy="2400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73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50EF8-E366-47F5-7E3D-7C0947660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21BEF860-73C3-B85A-D398-CBB68EC8F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EA8C27-1C30-DE1F-E735-43407775C0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4DC587D-CA5C-5035-19D3-E7734FFF6ABE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044715-DB2C-F710-D386-F192F3B75EC5}"/>
              </a:ext>
            </a:extLst>
          </p:cNvPr>
          <p:cNvSpPr txBox="1"/>
          <p:nvPr/>
        </p:nvSpPr>
        <p:spPr>
          <a:xfrm>
            <a:off x="4271650" y="318221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Job: Office Assistant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EAFA75E-02E3-0F1B-3FFC-45DF43528A8B}"/>
              </a:ext>
            </a:extLst>
          </p:cNvPr>
          <p:cNvSpPr txBox="1"/>
          <p:nvPr/>
        </p:nvSpPr>
        <p:spPr>
          <a:xfrm>
            <a:off x="258450" y="1166948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What do they do?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BE3498-B1D2-56F9-331C-48CAEBBC5A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1664" y="2092960"/>
            <a:ext cx="4612992" cy="26720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0A8F1DA-1642-9735-F14F-364A847BDB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413" y="2364532"/>
            <a:ext cx="5685013" cy="2400508"/>
          </a:xfrm>
          <a:prstGeom prst="rect">
            <a:avLst/>
          </a:prstGeom>
        </p:spPr>
      </p:pic>
      <p:sp>
        <p:nvSpPr>
          <p:cNvPr id="8" name="Teardrop 7">
            <a:extLst>
              <a:ext uri="{FF2B5EF4-FFF2-40B4-BE49-F238E27FC236}">
                <a16:creationId xmlns:a16="http://schemas.microsoft.com/office/drawing/2014/main" id="{A578C806-E4B5-ECB4-2F91-E3052D53A12A}"/>
              </a:ext>
            </a:extLst>
          </p:cNvPr>
          <p:cNvSpPr/>
          <p:nvPr/>
        </p:nvSpPr>
        <p:spPr>
          <a:xfrm flipH="1">
            <a:off x="-1" y="-1"/>
            <a:ext cx="5102942" cy="3949003"/>
          </a:xfrm>
          <a:prstGeom prst="teardrop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Using the same picture, simple ‘widget’ sentences describe the basic function of the job.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The language is simple, but this may need further adaptation by the class lead for some classes.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Description of the job runs over two slide</a:t>
            </a:r>
          </a:p>
          <a:p>
            <a:pPr algn="ctr"/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625291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7156EF-F54C-B93E-6942-91A2904F34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E0C43A0D-DCC6-3109-B184-033BD77F83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79ECD2-B2B0-9EEB-B318-5655C84870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C2078EF-6897-C225-F134-19C2A57D9A68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2C63F4-342A-471A-7B2E-94F93B73AB0C}"/>
              </a:ext>
            </a:extLst>
          </p:cNvPr>
          <p:cNvSpPr txBox="1"/>
          <p:nvPr/>
        </p:nvSpPr>
        <p:spPr>
          <a:xfrm>
            <a:off x="4271650" y="318221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Job: Office Assistant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8DBB13A-A02B-3199-DFA6-EF8C2E33FD92}"/>
              </a:ext>
            </a:extLst>
          </p:cNvPr>
          <p:cNvSpPr txBox="1"/>
          <p:nvPr/>
        </p:nvSpPr>
        <p:spPr>
          <a:xfrm>
            <a:off x="258450" y="1166948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What do they do?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BF7D5F4-D52F-DEE3-C7E1-B96CA8C7E1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1353" y="1789279"/>
            <a:ext cx="3162574" cy="34826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5CAB9C9-E8AB-B75E-B6B8-EC15865DBD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611" y="2015675"/>
            <a:ext cx="6424217" cy="3444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882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F7CBD2-9226-DBA0-5526-B8293749D3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ACF5E44F-537E-308C-2E30-58F505BF4F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11A3AD0-F403-7557-E113-8914F156A5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758208-5395-D4F0-458B-767C96D4955D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257316-9A93-B5ED-7C62-0C1832796853}"/>
              </a:ext>
            </a:extLst>
          </p:cNvPr>
          <p:cNvSpPr txBox="1"/>
          <p:nvPr/>
        </p:nvSpPr>
        <p:spPr>
          <a:xfrm>
            <a:off x="3799701" y="345867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How can this help me?</a:t>
            </a:r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FE8758-DF38-421E-E1E4-381D67312F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9273" y="1789279"/>
            <a:ext cx="3162574" cy="34826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07F85A0-B4B1-2026-3E67-9ECADE272B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413" y="1545418"/>
            <a:ext cx="5936494" cy="397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736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CA1EF-E224-6938-BDFA-2FE92723C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E9E2C90C-AF20-26AD-01CB-F76B399B5A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EE7E1-A476-8B69-C3C2-4DD5DD32E2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07B584-CD3D-B28F-28C2-8F1406D63743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89E948-07E2-BF27-3AFD-0F0A0140C2C4}"/>
              </a:ext>
            </a:extLst>
          </p:cNvPr>
          <p:cNvSpPr txBox="1"/>
          <p:nvPr/>
        </p:nvSpPr>
        <p:spPr>
          <a:xfrm>
            <a:off x="3799701" y="345867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How can this help me?</a:t>
            </a:r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852E03-BCBB-CCE4-75ED-E3D375F71B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9273" y="1789279"/>
            <a:ext cx="3162574" cy="34826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1615959-A290-1504-089A-63A5E70918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413" y="1545418"/>
            <a:ext cx="5936494" cy="3970364"/>
          </a:xfrm>
          <a:prstGeom prst="rect">
            <a:avLst/>
          </a:prstGeom>
        </p:spPr>
      </p:pic>
      <p:sp>
        <p:nvSpPr>
          <p:cNvPr id="2" name="Teardrop 1">
            <a:extLst>
              <a:ext uri="{FF2B5EF4-FFF2-40B4-BE49-F238E27FC236}">
                <a16:creationId xmlns:a16="http://schemas.microsoft.com/office/drawing/2014/main" id="{AB815F40-2903-8023-FF4C-30201AF8C9D3}"/>
              </a:ext>
            </a:extLst>
          </p:cNvPr>
          <p:cNvSpPr/>
          <p:nvPr/>
        </p:nvSpPr>
        <p:spPr>
          <a:xfrm flipH="1">
            <a:off x="-1" y="-1"/>
            <a:ext cx="5102942" cy="3949003"/>
          </a:xfrm>
          <a:prstGeom prst="teardrop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The pictures vary, which might prompt further discussion – class leads are encouraged to ask questions that relate to how this job impacts on others (or them)</a:t>
            </a:r>
          </a:p>
          <a:p>
            <a:pPr algn="ctr"/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25260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AC743A-372F-6706-A6BF-32BD5632D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A1354AD2-E2F7-D301-1159-0874B28035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B1F562D-A7CD-A1A6-6682-C893B71433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3B9645C-B628-983A-AED2-E9BAF46E38ED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A5EC4C-9E4A-C61D-341A-94D50512ADE8}"/>
              </a:ext>
            </a:extLst>
          </p:cNvPr>
          <p:cNvSpPr txBox="1"/>
          <p:nvPr/>
        </p:nvSpPr>
        <p:spPr>
          <a:xfrm>
            <a:off x="2362627" y="392033"/>
            <a:ext cx="71451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How do people become a…</a:t>
            </a:r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A30473-0CB3-E96F-6D67-15D28C2E22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9556" y="2454797"/>
            <a:ext cx="3543607" cy="25986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757B6D3-D48D-3385-85B7-E3A49AD401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837" y="1619093"/>
            <a:ext cx="5997460" cy="361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7339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70C803-ED63-C3D9-69FC-C4EAA74D77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D3B34D93-4160-AF1D-0E5B-5FD5D022CB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401ADB-761C-42EA-61C4-2D72CA85C0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6AD137B-2320-6ED6-205E-AE1DA04E0CE3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7BE31F7-3A72-A03F-F55A-A1B0E14C35C3}"/>
              </a:ext>
            </a:extLst>
          </p:cNvPr>
          <p:cNvSpPr txBox="1"/>
          <p:nvPr/>
        </p:nvSpPr>
        <p:spPr>
          <a:xfrm>
            <a:off x="2362627" y="392033"/>
            <a:ext cx="71451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How do people become a…</a:t>
            </a:r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3B692A-F143-4237-F6C2-1C23BDC8F2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9556" y="2454797"/>
            <a:ext cx="3543607" cy="25986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A7392DB-C36D-7992-2B8E-1AC5C534BB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837" y="1619093"/>
            <a:ext cx="5997460" cy="3619814"/>
          </a:xfrm>
          <a:prstGeom prst="rect">
            <a:avLst/>
          </a:prstGeom>
        </p:spPr>
      </p:pic>
      <p:sp>
        <p:nvSpPr>
          <p:cNvPr id="2" name="Teardrop 1">
            <a:extLst>
              <a:ext uri="{FF2B5EF4-FFF2-40B4-BE49-F238E27FC236}">
                <a16:creationId xmlns:a16="http://schemas.microsoft.com/office/drawing/2014/main" id="{4E016039-B23E-5CB1-B98E-ACA1A1299490}"/>
              </a:ext>
            </a:extLst>
          </p:cNvPr>
          <p:cNvSpPr/>
          <p:nvPr/>
        </p:nvSpPr>
        <p:spPr>
          <a:xfrm flipH="1">
            <a:off x="-1" y="-1"/>
            <a:ext cx="5102942" cy="3949003"/>
          </a:xfrm>
          <a:prstGeom prst="teardrop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This slide is a starting point for possible greater discussion about routes or pathways into this job.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It deliberately starts to focus discussion on skills.</a:t>
            </a:r>
          </a:p>
          <a:p>
            <a:pPr algn="ctr"/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8909814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55994D-B80F-B266-0E62-82A2D2564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3CA0C2C7-FB60-747D-DB6C-8DBD716DC4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128271-3183-C63F-F778-B2D0F8606F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25EE616-EFDB-1AC9-33C2-CEC91A67F21B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0CCE7D-9828-4C4F-6A5D-CD009485C03F}"/>
              </a:ext>
            </a:extLst>
          </p:cNvPr>
          <p:cNvSpPr txBox="1"/>
          <p:nvPr/>
        </p:nvSpPr>
        <p:spPr>
          <a:xfrm>
            <a:off x="3799701" y="345867"/>
            <a:ext cx="613041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Where might you see someone doing this job?</a:t>
            </a:r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E8C57C-F548-18A1-5842-65244342F8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0403" y="1580990"/>
            <a:ext cx="3391194" cy="3696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466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B8B52B-8CCB-14F1-38D5-139CA12B93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BE88B632-82BF-C3C1-955E-9087D78195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481616D-0868-A84B-F2BB-58D5C96D88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1660379-A6A0-D1FD-8324-80F166E1507E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ABD51C-5C80-6965-1319-0F9B05F13FF4}"/>
              </a:ext>
            </a:extLst>
          </p:cNvPr>
          <p:cNvSpPr txBox="1"/>
          <p:nvPr/>
        </p:nvSpPr>
        <p:spPr>
          <a:xfrm>
            <a:off x="3799701" y="345867"/>
            <a:ext cx="613041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Where might you see someone doing this job?</a:t>
            </a:r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1C88D0-9D17-314A-9171-2B5E6CEF49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0403" y="1580990"/>
            <a:ext cx="3391194" cy="3696020"/>
          </a:xfrm>
          <a:prstGeom prst="rect">
            <a:avLst/>
          </a:prstGeom>
        </p:spPr>
      </p:pic>
      <p:sp>
        <p:nvSpPr>
          <p:cNvPr id="2" name="Teardrop 1">
            <a:extLst>
              <a:ext uri="{FF2B5EF4-FFF2-40B4-BE49-F238E27FC236}">
                <a16:creationId xmlns:a16="http://schemas.microsoft.com/office/drawing/2014/main" id="{A4ED4276-39EF-9CA8-5C46-A3A37A7CF133}"/>
              </a:ext>
            </a:extLst>
          </p:cNvPr>
          <p:cNvSpPr/>
          <p:nvPr/>
        </p:nvSpPr>
        <p:spPr>
          <a:xfrm flipH="1">
            <a:off x="-1" y="-1"/>
            <a:ext cx="5102942" cy="3949003"/>
          </a:xfrm>
          <a:prstGeom prst="teardrop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Students might want to provide examples of where they have seen individuals perform this job from their own personal experiences.</a:t>
            </a:r>
          </a:p>
          <a:p>
            <a:pPr algn="ctr"/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493837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CE8DB-2E19-DD68-4052-C76B1A43A8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F7246DF8-51CC-CA55-5D7E-22E09CEA2A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B7FB77-CE2B-B9F9-ECE1-5990730061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0AE021-290F-0241-F390-76AF024FFF03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6991C6-D972-7DA4-FF30-21123D4C1A75}"/>
              </a:ext>
            </a:extLst>
          </p:cNvPr>
          <p:cNvSpPr txBox="1"/>
          <p:nvPr/>
        </p:nvSpPr>
        <p:spPr>
          <a:xfrm>
            <a:off x="655289" y="936259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Skills used in this job.</a:t>
            </a:r>
            <a:endParaRPr lang="en-GB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9E12D1-AD47-6F82-1F42-63203317C8B3}"/>
              </a:ext>
            </a:extLst>
          </p:cNvPr>
          <p:cNvSpPr txBox="1"/>
          <p:nvPr/>
        </p:nvSpPr>
        <p:spPr>
          <a:xfrm>
            <a:off x="6096000" y="747161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How do you use similar skills?</a:t>
            </a:r>
            <a:endParaRPr lang="en-GB" sz="2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1FD84DF-89AA-9E3F-180D-460C7A2757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607" y="1738846"/>
            <a:ext cx="4999153" cy="462574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A7D069B-B8DF-2A9E-DA3F-3FA312CD1E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406500"/>
            <a:ext cx="5822185" cy="474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7603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059215-6C56-436F-4602-C8FECAEF8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EF8B811B-25A9-6289-BE68-2565A93BF4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63B495-DABC-E24F-A86F-81CA50955E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69046BF-1D1A-512E-D6B6-DA75DEF31213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69734E-3C70-692B-CB93-61EC5D53AC3C}"/>
              </a:ext>
            </a:extLst>
          </p:cNvPr>
          <p:cNvSpPr txBox="1"/>
          <p:nvPr/>
        </p:nvSpPr>
        <p:spPr>
          <a:xfrm>
            <a:off x="655289" y="936259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Skills used in this job.</a:t>
            </a:r>
            <a:endParaRPr lang="en-GB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F53ADD-9529-4FCE-9D50-3DACEB2B8604}"/>
              </a:ext>
            </a:extLst>
          </p:cNvPr>
          <p:cNvSpPr txBox="1"/>
          <p:nvPr/>
        </p:nvSpPr>
        <p:spPr>
          <a:xfrm>
            <a:off x="6096000" y="747161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How do you use similar skills?</a:t>
            </a:r>
            <a:endParaRPr lang="en-GB" sz="2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FC4BA50-4D25-9543-B269-46CE5FEF70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607" y="1738846"/>
            <a:ext cx="4999153" cy="462574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C07A098-E2F0-F6BE-0ACB-3F1A4F79D9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406500"/>
            <a:ext cx="5822185" cy="4747671"/>
          </a:xfrm>
          <a:prstGeom prst="rect">
            <a:avLst/>
          </a:prstGeom>
        </p:spPr>
      </p:pic>
      <p:sp>
        <p:nvSpPr>
          <p:cNvPr id="3" name="Teardrop 2">
            <a:extLst>
              <a:ext uri="{FF2B5EF4-FFF2-40B4-BE49-F238E27FC236}">
                <a16:creationId xmlns:a16="http://schemas.microsoft.com/office/drawing/2014/main" id="{E31702BC-F2A5-72BD-0126-41911A73B4EE}"/>
              </a:ext>
            </a:extLst>
          </p:cNvPr>
          <p:cNvSpPr/>
          <p:nvPr/>
        </p:nvSpPr>
        <p:spPr>
          <a:xfrm flipH="1">
            <a:off x="-1" y="-1"/>
            <a:ext cx="5102942" cy="3949003"/>
          </a:xfrm>
          <a:prstGeom prst="teardrop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This slide focuses on similar skills that students can demonstrate over this half term.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This creates a meaningful link to Jobs and the types of skills one might need.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A ‘Careers’ assessment slip forms part of our Assessment of Careers</a:t>
            </a:r>
          </a:p>
          <a:p>
            <a:pPr algn="ctr"/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5823975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EDCC63-A4D3-C957-04A6-F0AC5F8CDA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E4D55CE4-C07F-A07F-5CC6-D57D2EEDCD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E793E26-896E-8AD1-0D31-ADE0E5794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84C26A-45D0-EE52-7243-3803A1A38CE8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60EA111-042A-3B1B-8727-8C980D4E3E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4101" y="4629219"/>
            <a:ext cx="5982218" cy="135647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F462CCF-2130-33C8-905F-4AC51A89225C}"/>
              </a:ext>
            </a:extLst>
          </p:cNvPr>
          <p:cNvSpPr txBox="1"/>
          <p:nvPr/>
        </p:nvSpPr>
        <p:spPr>
          <a:xfrm>
            <a:off x="4271650" y="318221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Job: Office Assistant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DB8422-F140-4A0C-1A7B-DF2854E1D2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9504" y="1704618"/>
            <a:ext cx="4612992" cy="267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8639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F51003-222D-4207-B419-3802DEF733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text on a white background">
            <a:extLst>
              <a:ext uri="{FF2B5EF4-FFF2-40B4-BE49-F238E27FC236}">
                <a16:creationId xmlns:a16="http://schemas.microsoft.com/office/drawing/2014/main" id="{99483772-23CC-78C2-96D6-B064E233F2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542499" cy="10302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8BAB49-F52D-7D24-9415-CF85F9B0E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6400101"/>
            <a:ext cx="7772400" cy="457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C95D33-32D5-6149-E8F1-6929676BCD16}"/>
              </a:ext>
            </a:extLst>
          </p:cNvPr>
          <p:cNvSpPr txBox="1"/>
          <p:nvPr/>
        </p:nvSpPr>
        <p:spPr>
          <a:xfrm>
            <a:off x="10028904" y="161201"/>
            <a:ext cx="20352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Careers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616B4E-4737-828A-0DBB-0182EE4107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4101" y="4629219"/>
            <a:ext cx="5982218" cy="135647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2691E22-DAAA-BFF9-282B-48D5F6549680}"/>
              </a:ext>
            </a:extLst>
          </p:cNvPr>
          <p:cNvSpPr txBox="1"/>
          <p:nvPr/>
        </p:nvSpPr>
        <p:spPr>
          <a:xfrm>
            <a:off x="4271650" y="318221"/>
            <a:ext cx="61304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Job: Office Assistant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5496E-1D0A-CD73-28B5-4076DC1E47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9504" y="1704618"/>
            <a:ext cx="4612992" cy="2672080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D6449E8F-1417-24A6-C1E0-118D7FAF0640}"/>
              </a:ext>
            </a:extLst>
          </p:cNvPr>
          <p:cNvSpPr/>
          <p:nvPr/>
        </p:nvSpPr>
        <p:spPr>
          <a:xfrm flipH="1">
            <a:off x="-1" y="-1"/>
            <a:ext cx="5102942" cy="3949003"/>
          </a:xfrm>
          <a:prstGeom prst="teardrop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This final slide offers opportunity to explore the diverse views from the class about this job.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All ‘Job of the week’ PowerPoints follow this same predictable format</a:t>
            </a:r>
          </a:p>
          <a:p>
            <a:pPr algn="ctr"/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1638886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1d6e1386-b4c6-4649-9351-e5249f8f9af6}" enabled="0" method="" siteId="{1d6e1386-b4c6-4649-9351-e5249f8f9af6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392</Words>
  <Application>Microsoft Office PowerPoint</Application>
  <PresentationFormat>Widescreen</PresentationFormat>
  <Paragraphs>59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Luke Sweetland</dc:creator>
  <cp:lastModifiedBy>Luke Sweetland</cp:lastModifiedBy>
  <cp:revision>1</cp:revision>
  <dcterms:created xsi:type="dcterms:W3CDTF">2026-04-29T08:39:32Z</dcterms:created>
  <dcterms:modified xsi:type="dcterms:W3CDTF">2026-04-29T16:03:39Z</dcterms:modified>
</cp:coreProperties>
</file>